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72" r:id="rId5"/>
    <p:sldId id="273" r:id="rId6"/>
    <p:sldId id="274" r:id="rId7"/>
    <p:sldId id="275" r:id="rId8"/>
    <p:sldId id="283" r:id="rId9"/>
    <p:sldId id="277" r:id="rId10"/>
    <p:sldId id="279" r:id="rId11"/>
    <p:sldId id="280" r:id="rId12"/>
    <p:sldId id="281" r:id="rId13"/>
    <p:sldId id="282" r:id="rId14"/>
    <p:sldId id="266" r:id="rId15"/>
    <p:sldId id="270" r:id="rId16"/>
    <p:sldId id="259"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07"/>
    <p:restoredTop sz="76690"/>
  </p:normalViewPr>
  <p:slideViewPr>
    <p:cSldViewPr snapToGrid="0" snapToObjects="1">
      <p:cViewPr>
        <p:scale>
          <a:sx n="91" d="100"/>
          <a:sy n="91" d="100"/>
        </p:scale>
        <p:origin x="928" y="14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66D2385-8F7F-2242-8281-9A366618BB5F}" type="datetimeFigureOut">
              <a:rPr lang="de-DE" smtClean="0"/>
              <a:t>09.12.20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8FC04-6E23-664B-8252-049B28E9486A}" type="slidenum">
              <a:rPr lang="de-DE" smtClean="0"/>
              <a:t>‹Nr.›</a:t>
            </a:fld>
            <a:endParaRPr lang="de-DE"/>
          </a:p>
        </p:txBody>
      </p:sp>
    </p:spTree>
    <p:extLst>
      <p:ext uri="{BB962C8B-B14F-4D97-AF65-F5344CB8AC3E}">
        <p14:creationId xmlns:p14="http://schemas.microsoft.com/office/powerpoint/2010/main" val="2507724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a:t>
            </a:fld>
            <a:endParaRPr lang="de-DE" dirty="0"/>
          </a:p>
        </p:txBody>
      </p:sp>
    </p:spTree>
    <p:extLst>
      <p:ext uri="{BB962C8B-B14F-4D97-AF65-F5344CB8AC3E}">
        <p14:creationId xmlns:p14="http://schemas.microsoft.com/office/powerpoint/2010/main" val="2191125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10</a:t>
            </a:fld>
            <a:endParaRPr lang="de-DE"/>
          </a:p>
        </p:txBody>
      </p:sp>
    </p:spTree>
    <p:extLst>
      <p:ext uri="{BB962C8B-B14F-4D97-AF65-F5344CB8AC3E}">
        <p14:creationId xmlns:p14="http://schemas.microsoft.com/office/powerpoint/2010/main" val="3974555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11</a:t>
            </a:fld>
            <a:endParaRPr lang="de-DE"/>
          </a:p>
        </p:txBody>
      </p:sp>
    </p:spTree>
    <p:extLst>
      <p:ext uri="{BB962C8B-B14F-4D97-AF65-F5344CB8AC3E}">
        <p14:creationId xmlns:p14="http://schemas.microsoft.com/office/powerpoint/2010/main" val="2205742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12</a:t>
            </a:fld>
            <a:endParaRPr lang="de-DE"/>
          </a:p>
        </p:txBody>
      </p:sp>
    </p:spTree>
    <p:extLst>
      <p:ext uri="{BB962C8B-B14F-4D97-AF65-F5344CB8AC3E}">
        <p14:creationId xmlns:p14="http://schemas.microsoft.com/office/powerpoint/2010/main" val="1472991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13</a:t>
            </a:fld>
            <a:endParaRPr lang="de-DE"/>
          </a:p>
        </p:txBody>
      </p:sp>
    </p:spTree>
    <p:extLst>
      <p:ext uri="{BB962C8B-B14F-4D97-AF65-F5344CB8AC3E}">
        <p14:creationId xmlns:p14="http://schemas.microsoft.com/office/powerpoint/2010/main" val="3218210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Im Vergleich zur letzten Iteration wird hier die Verbindung zwischen dem Client und dem API Streaming Dienst deutlich. Zur Authentifizierung Nutzers beim beim Streamingdienst baut der Client direkt eine Verbindung zu diesem auf. Dies kann direkt auf dem Device des Nutzers geschehen sollte dieser die App des Anbieters installiert haben. Als Rückgabe bekommt man einen Token, mithilfe dessen man durch das System auf die Playlists des Users zugreifen kann. Die weitere Verbindung läuft dann über den Server um die Daten und Listen dort zu verarbeiten und so die Traffic des Clients zu reduzieren.</a:t>
            </a: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14</a:t>
            </a:fld>
            <a:endParaRPr lang="de-DE"/>
          </a:p>
        </p:txBody>
      </p:sp>
    </p:spTree>
    <p:extLst>
      <p:ext uri="{BB962C8B-B14F-4D97-AF65-F5344CB8AC3E}">
        <p14:creationId xmlns:p14="http://schemas.microsoft.com/office/powerpoint/2010/main" val="1035721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Für das nächste Audit planen wir einerseits dies Proofs </a:t>
            </a:r>
            <a:r>
              <a:rPr lang="de-DE" dirty="0" err="1"/>
              <a:t>of</a:t>
            </a:r>
            <a:r>
              <a:rPr lang="de-DE" dirty="0"/>
              <a:t> </a:t>
            </a:r>
            <a:r>
              <a:rPr lang="de-DE" dirty="0" err="1"/>
              <a:t>Concept</a:t>
            </a:r>
            <a:r>
              <a:rPr lang="de-DE" dirty="0"/>
              <a:t> zu realisieren, andererseits wollen wir uns einer ersten Design Konzeption des User Interfaces widmen. Ein Übergang von der Konzeptionsphase in die Implementierung ist angedacht.</a:t>
            </a:r>
          </a:p>
        </p:txBody>
      </p:sp>
      <p:sp>
        <p:nvSpPr>
          <p:cNvPr id="4" name="Foliennummernplatzhalter 3"/>
          <p:cNvSpPr>
            <a:spLocks noGrp="1"/>
          </p:cNvSpPr>
          <p:nvPr>
            <p:ph type="sldNum" sz="quarter" idx="5"/>
          </p:nvPr>
        </p:nvSpPr>
        <p:spPr/>
        <p:txBody>
          <a:bodyPr/>
          <a:lstStyle/>
          <a:p>
            <a:fld id="{1EF8FC04-6E23-664B-8252-049B28E9486A}" type="slidenum">
              <a:rPr lang="de-DE" smtClean="0"/>
              <a:t>15</a:t>
            </a:fld>
            <a:endParaRPr lang="de-DE"/>
          </a:p>
        </p:txBody>
      </p:sp>
    </p:spTree>
    <p:extLst>
      <p:ext uri="{BB962C8B-B14F-4D97-AF65-F5344CB8AC3E}">
        <p14:creationId xmlns:p14="http://schemas.microsoft.com/office/powerpoint/2010/main" val="1768223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diesem Sinne werden wir weiter mit Hochdruck an der Realisierung unseres Projektes arbeiten um zukünftig nur noch gute Musik auf Partys hören zu müssen 😉</a:t>
            </a:r>
          </a:p>
        </p:txBody>
      </p:sp>
      <p:sp>
        <p:nvSpPr>
          <p:cNvPr id="4" name="Foliennummernplatzhalter 3"/>
          <p:cNvSpPr>
            <a:spLocks noGrp="1"/>
          </p:cNvSpPr>
          <p:nvPr>
            <p:ph type="sldNum" sz="quarter" idx="5"/>
          </p:nvPr>
        </p:nvSpPr>
        <p:spPr/>
        <p:txBody>
          <a:bodyPr/>
          <a:lstStyle/>
          <a:p>
            <a:fld id="{1EF8FC04-6E23-664B-8252-049B28E9486A}" type="slidenum">
              <a:rPr lang="de-DE" smtClean="0"/>
              <a:t>16</a:t>
            </a:fld>
            <a:endParaRPr lang="de-DE"/>
          </a:p>
        </p:txBody>
      </p:sp>
    </p:spTree>
    <p:extLst>
      <p:ext uri="{BB962C8B-B14F-4D97-AF65-F5344CB8AC3E}">
        <p14:creationId xmlns:p14="http://schemas.microsoft.com/office/powerpoint/2010/main" val="3625821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2</a:t>
            </a:fld>
            <a:endParaRPr lang="de-DE" dirty="0"/>
          </a:p>
        </p:txBody>
      </p:sp>
    </p:spTree>
    <p:extLst>
      <p:ext uri="{BB962C8B-B14F-4D97-AF65-F5344CB8AC3E}">
        <p14:creationId xmlns:p14="http://schemas.microsoft.com/office/powerpoint/2010/main" val="833013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3</a:t>
            </a:fld>
            <a:endParaRPr lang="de-DE"/>
          </a:p>
        </p:txBody>
      </p:sp>
    </p:spTree>
    <p:extLst>
      <p:ext uri="{BB962C8B-B14F-4D97-AF65-F5344CB8AC3E}">
        <p14:creationId xmlns:p14="http://schemas.microsoft.com/office/powerpoint/2010/main" val="2044971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4</a:t>
            </a:fld>
            <a:endParaRPr lang="de-DE"/>
          </a:p>
        </p:txBody>
      </p:sp>
    </p:spTree>
    <p:extLst>
      <p:ext uri="{BB962C8B-B14F-4D97-AF65-F5344CB8AC3E}">
        <p14:creationId xmlns:p14="http://schemas.microsoft.com/office/powerpoint/2010/main" val="3451873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5</a:t>
            </a:fld>
            <a:endParaRPr lang="de-DE"/>
          </a:p>
        </p:txBody>
      </p:sp>
    </p:spTree>
    <p:extLst>
      <p:ext uri="{BB962C8B-B14F-4D97-AF65-F5344CB8AC3E}">
        <p14:creationId xmlns:p14="http://schemas.microsoft.com/office/powerpoint/2010/main" val="4257282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rPr>
              <a:t>Die richtige Funktionalität für den Guest 3 zu ermöglichen würde weitere Ressourcen kosten, denn wenn der Guest keinen </a:t>
            </a:r>
            <a:r>
              <a:rPr lang="de-DE" sz="1200" b="0" i="0" u="none" strike="noStrike" kern="1200" dirty="0" err="1">
                <a:solidFill>
                  <a:schemeClr val="tx1"/>
                </a:solidFill>
                <a:effectLst/>
                <a:latin typeface="+mn-lt"/>
                <a:ea typeface="+mn-ea"/>
                <a:cs typeface="+mn-cs"/>
              </a:rPr>
              <a:t>Spotify</a:t>
            </a:r>
            <a:r>
              <a:rPr lang="de-DE" sz="1200" b="0" i="0" u="none" strike="noStrike" kern="1200" dirty="0">
                <a:solidFill>
                  <a:schemeClr val="tx1"/>
                </a:solidFill>
                <a:effectLst/>
                <a:latin typeface="+mn-lt"/>
                <a:ea typeface="+mn-ea"/>
                <a:cs typeface="+mn-cs"/>
              </a:rPr>
              <a:t> Account hat und nur seine Stimme abgeben will, muss der Guest als User registriert werden um die Einzigartigkeit zu gewährleisten, damit ein Guest nicht durch mehrfache Stimmabgabe die Veranstaltung "manipulieren" kann.</a:t>
            </a:r>
          </a:p>
          <a:p>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Es kommt die Frage auf ob es sinnvoll ist den Guests diese Funktion bereitzustellen (abstimmen zur </a:t>
            </a:r>
            <a:r>
              <a:rPr lang="de-DE" sz="1200" b="0" i="0" u="none" strike="noStrike" kern="1200" dirty="0" err="1">
                <a:solidFill>
                  <a:schemeClr val="tx1"/>
                </a:solidFill>
                <a:effectLst/>
                <a:latin typeface="+mn-lt"/>
                <a:ea typeface="+mn-ea"/>
                <a:cs typeface="+mn-cs"/>
              </a:rPr>
              <a:t>gespielen</a:t>
            </a:r>
            <a:r>
              <a:rPr lang="de-DE" sz="1200" b="0" i="0" u="none" strike="noStrike" kern="1200" dirty="0">
                <a:solidFill>
                  <a:schemeClr val="tx1"/>
                </a:solidFill>
                <a:effectLst/>
                <a:latin typeface="+mn-lt"/>
                <a:ea typeface="+mn-ea"/>
                <a:cs typeface="+mn-cs"/>
              </a:rPr>
              <a:t> Musik ohne einen Musikwunsch zu äußern oder sich anzumelden)</a:t>
            </a:r>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6</a:t>
            </a:fld>
            <a:endParaRPr lang="de-DE"/>
          </a:p>
        </p:txBody>
      </p:sp>
    </p:spTree>
    <p:extLst>
      <p:ext uri="{BB962C8B-B14F-4D97-AF65-F5344CB8AC3E}">
        <p14:creationId xmlns:p14="http://schemas.microsoft.com/office/powerpoint/2010/main" val="278413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Projekt Risiken wurden in sechs Kategorien eingeteilt. Es wurde versucht sowohl Risiken, die den Erfolg des fertigen Projektes gefährden könnten, als auch solche die während der Entwicklung auftreten könnten, zu betrachten. Betrachtet man die </a:t>
            </a:r>
            <a:r>
              <a:rPr lang="de-DE" dirty="0" err="1"/>
              <a:t>architekturellen</a:t>
            </a:r>
            <a:r>
              <a:rPr lang="de-DE" dirty="0"/>
              <a:t> Projektrisiken, so fällt auf, dass insbesondere die eingebunden API der Streaming Anbieter großes Risikopotenzial bietet. Die Abhängigkeit des Systems von der API ist höchst kritisch zu betrachten. Sollte der Anbieter während der Entwicklung beispielsweise Kosten für die Nutzung der API einführen, könnte das zur Unwirtschaftlichkeit des Projektes führen. Des Weiteren ist darauf zu achten, dass die Integrität der Datenbank erhalten bleibt - beispielsweise Nutzer A nicht die Lieder von Nutzer B überschreiben kann. In Punkto Kommunikation ist das System als zeitkritisch zu betrachten. Auch bei Veranstaltung mit sehr vielen Gästen, dürfen Datenbankabfragen nicht zu lange dauern. Insbesondere das aktualisieren der Liste vorgeschlagene Lieder darf nicht dazu führen, dass der Host diese für einen längeren Zeitraum nicht einsehen kann. Unter der Kategorie NutzerInnen sind insbesondere Projektrisiken aufgeführt, die dazu führen könnten, dass das fertige Projekt von Nutzerinnen und Nutzer an nicht angenommen wird. Dies könnte beispielsweise der Fall sein, sollten diese Datenschutzbedenken äußern oder das </a:t>
            </a:r>
            <a:r>
              <a:rPr lang="de-DE" dirty="0" err="1"/>
              <a:t>Onboarding</a:t>
            </a:r>
            <a:r>
              <a:rPr lang="de-DE" dirty="0"/>
              <a:t> zu viele Hürden bieten.</a:t>
            </a:r>
          </a:p>
        </p:txBody>
      </p:sp>
      <p:sp>
        <p:nvSpPr>
          <p:cNvPr id="4" name="Foliennummernplatzhalter 3"/>
          <p:cNvSpPr>
            <a:spLocks noGrp="1"/>
          </p:cNvSpPr>
          <p:nvPr>
            <p:ph type="sldNum" sz="quarter" idx="5"/>
          </p:nvPr>
        </p:nvSpPr>
        <p:spPr/>
        <p:txBody>
          <a:bodyPr/>
          <a:lstStyle/>
          <a:p>
            <a:fld id="{1EF8FC04-6E23-664B-8252-049B28E9486A}" type="slidenum">
              <a:rPr lang="de-DE" smtClean="0"/>
              <a:t>7</a:t>
            </a:fld>
            <a:endParaRPr lang="de-DE"/>
          </a:p>
        </p:txBody>
      </p:sp>
    </p:spTree>
    <p:extLst>
      <p:ext uri="{BB962C8B-B14F-4D97-AF65-F5344CB8AC3E}">
        <p14:creationId xmlns:p14="http://schemas.microsoft.com/office/powerpoint/2010/main" val="829489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 den technischen Projekt Risiken zählen einerseits die Engstellen, die, insbesondere bei hoher Traffic, bei Server und Datenbank auftreten können. Andererseits kann auch die Anwendungslogik zu technischen Problemen führen, sollte diese keine passenden Lieder in angemessener Zeit finden können. Ein weiteres Projektrisiko welches jedoch in die Kategorie Organisation fällt besteht darin, dass es nicht möglich ist eine faire Verteilung der gespielten Musik zu realisieren. Dies könnte zum Beispiel der Fall sein, sollte es einige wenige NutzerInnen geben, über die sehr viele Daten zum jeweiligen Musikgeschmack verfügbar sind und auf der anderen Seite viele NutzerInnen, zu denen jedoch nur wenige Daten zum Musikgeschmack vorhanden sind. In diesem Fall könnten überproportional viele Lieder der Minderheit mit der Datenmehrheit gespielt werden. Betrachtet man die Kompetenzen des Projektteams, so ist insbesondere festzuhalten, dass fehlende Erfahrung bei der Umsetzung großer Projekte vorliegt. Dies könnte zu Problemen beim Zeitmanagement führen. </a:t>
            </a:r>
          </a:p>
        </p:txBody>
      </p:sp>
      <p:sp>
        <p:nvSpPr>
          <p:cNvPr id="4" name="Foliennummernplatzhalter 3"/>
          <p:cNvSpPr>
            <a:spLocks noGrp="1"/>
          </p:cNvSpPr>
          <p:nvPr>
            <p:ph type="sldNum" sz="quarter" idx="5"/>
          </p:nvPr>
        </p:nvSpPr>
        <p:spPr/>
        <p:txBody>
          <a:bodyPr/>
          <a:lstStyle/>
          <a:p>
            <a:fld id="{1EF8FC04-6E23-664B-8252-049B28E9486A}" type="slidenum">
              <a:rPr lang="de-DE" smtClean="0"/>
              <a:t>8</a:t>
            </a:fld>
            <a:endParaRPr lang="de-DE"/>
          </a:p>
        </p:txBody>
      </p:sp>
    </p:spTree>
    <p:extLst>
      <p:ext uri="{BB962C8B-B14F-4D97-AF65-F5344CB8AC3E}">
        <p14:creationId xmlns:p14="http://schemas.microsoft.com/office/powerpoint/2010/main" val="241277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1EF8FC04-6E23-664B-8252-049B28E9486A}" type="slidenum">
              <a:rPr lang="de-DE" smtClean="0"/>
              <a:t>9</a:t>
            </a:fld>
            <a:endParaRPr lang="de-DE"/>
          </a:p>
        </p:txBody>
      </p:sp>
    </p:spTree>
    <p:extLst>
      <p:ext uri="{BB962C8B-B14F-4D97-AF65-F5344CB8AC3E}">
        <p14:creationId xmlns:p14="http://schemas.microsoft.com/office/powerpoint/2010/main" val="261803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2D56C-DC10-F34A-9CB3-1DE86AC6E06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3B4AAEEB-D478-ED48-96A8-88D2293FAD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69F4D1FC-7FD7-064D-93F7-51C1BBE8AB36}"/>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5" name="Fußzeilenplatzhalter 4">
            <a:extLst>
              <a:ext uri="{FF2B5EF4-FFF2-40B4-BE49-F238E27FC236}">
                <a16:creationId xmlns:a16="http://schemas.microsoft.com/office/drawing/2014/main" id="{4E6CEA52-BBF9-A74C-9BAE-A4363FE5C29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620E7BF-EFF3-5F4F-AC8A-1D1A0275940C}"/>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747142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2939EE-5C81-B74E-B956-2EAABC7B931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2C28EB0-311E-F14A-A5BA-96558E00CE4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5B69F4F-C242-6841-951F-96CA4B87618A}"/>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5" name="Fußzeilenplatzhalter 4">
            <a:extLst>
              <a:ext uri="{FF2B5EF4-FFF2-40B4-BE49-F238E27FC236}">
                <a16:creationId xmlns:a16="http://schemas.microsoft.com/office/drawing/2014/main" id="{626855E2-205E-E64A-AA6D-52F8B5A5FD7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B418E08-F3D6-2E40-85F9-65B2B1AD14B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36997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DFDFAF6-BAAD-4E4C-B270-69A066EA4DAB}"/>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26E857E-5AFD-EF4E-A3D4-137A834DDD6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F8F467-A511-A84D-95D1-CE69491362B9}"/>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5" name="Fußzeilenplatzhalter 4">
            <a:extLst>
              <a:ext uri="{FF2B5EF4-FFF2-40B4-BE49-F238E27FC236}">
                <a16:creationId xmlns:a16="http://schemas.microsoft.com/office/drawing/2014/main" id="{2ABBA36A-52A5-F246-AA47-86C4AA4A714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037B469-46AE-6D48-BE6D-B8D0DD3E2B2A}"/>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939654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8F10FF-2C88-F044-B688-2DAAEC67A13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010E3F71-E79D-8C4A-8E1D-0676FF99E4D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B9A2543-7D98-8243-B85F-FF94067F9E8C}"/>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5" name="Fußzeilenplatzhalter 4">
            <a:extLst>
              <a:ext uri="{FF2B5EF4-FFF2-40B4-BE49-F238E27FC236}">
                <a16:creationId xmlns:a16="http://schemas.microsoft.com/office/drawing/2014/main" id="{C29C8A1F-2FD7-F145-ADFD-4856CFA0CC7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BE8A523-A1B9-7B49-8F8D-EEA22E0DD61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421727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7C7433-EC7E-5E4A-A765-EDFF872FAD7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13F0433-8605-D74C-943E-3C260D407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2ED5D135-1116-6746-B1E0-E35AD912EE9E}"/>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5" name="Fußzeilenplatzhalter 4">
            <a:extLst>
              <a:ext uri="{FF2B5EF4-FFF2-40B4-BE49-F238E27FC236}">
                <a16:creationId xmlns:a16="http://schemas.microsoft.com/office/drawing/2014/main" id="{B6F0C0A1-E0AD-9947-A8DB-04EBEAA6A2F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2D928A1-4792-3546-95FE-C68BB7E9CDDB}"/>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895775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3BA8-EC20-E64A-B653-FF3D53008A7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8AF2563-CF32-CC47-817C-C6CE0C0EB9D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3DBEB63-6B1C-EC41-9F54-85C0645F1D3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F987686-5F56-0747-B580-2F413ECED27B}"/>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6" name="Fußzeilenplatzhalter 5">
            <a:extLst>
              <a:ext uri="{FF2B5EF4-FFF2-40B4-BE49-F238E27FC236}">
                <a16:creationId xmlns:a16="http://schemas.microsoft.com/office/drawing/2014/main" id="{1452290D-DA0E-1742-AF28-EB749E8C873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D3DE0F8-A2BA-5446-91C9-0C4984368D7D}"/>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62330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712913-6D6D-FE46-8FCB-E9F1C576F20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972329E-8BBD-3E48-8038-0D37F79F8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FB9A80C-1CB9-A949-B4F3-5FD18D3757A1}"/>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F041D460-AE8D-F84F-BB09-1ADDDF0A0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211C084-4A46-7C40-B7BD-15B58540A24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92BA8EE5-2D3F-5B4E-A2B5-9345D97AECF1}"/>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8" name="Fußzeilenplatzhalter 7">
            <a:extLst>
              <a:ext uri="{FF2B5EF4-FFF2-40B4-BE49-F238E27FC236}">
                <a16:creationId xmlns:a16="http://schemas.microsoft.com/office/drawing/2014/main" id="{E501CE06-F3B1-1C4E-A380-4B494CC82349}"/>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CEA0FD0-BAD5-EF48-8F97-67A7900E1347}"/>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14339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5A10D5-3A85-CD44-AC46-370AACE9FF6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7316E073-B071-2C47-8CA9-6BE83B257E28}"/>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4" name="Fußzeilenplatzhalter 3">
            <a:extLst>
              <a:ext uri="{FF2B5EF4-FFF2-40B4-BE49-F238E27FC236}">
                <a16:creationId xmlns:a16="http://schemas.microsoft.com/office/drawing/2014/main" id="{72DC0A42-7E08-C940-B6EB-75904F206CA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B929271-233E-714A-8A28-54A0AA82A498}"/>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45433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45ADEC3-A69C-594F-90B4-6AB96B9A1F96}"/>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3" name="Fußzeilenplatzhalter 2">
            <a:extLst>
              <a:ext uri="{FF2B5EF4-FFF2-40B4-BE49-F238E27FC236}">
                <a16:creationId xmlns:a16="http://schemas.microsoft.com/office/drawing/2014/main" id="{E9DF57D2-1261-2E49-91AE-47AEE0B5E7E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5A43FA58-8540-D34C-B0C0-A5AB1B6DB2CF}"/>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3878504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C873A-7F1B-E643-8ADC-C78CF9E88A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C0313DE4-4A4C-3246-BE23-95D95B555A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21FABE7-1C14-9443-8B43-2BFE636EE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D208E0-CE66-D648-8984-7D77CEBE90BA}"/>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6" name="Fußzeilenplatzhalter 5">
            <a:extLst>
              <a:ext uri="{FF2B5EF4-FFF2-40B4-BE49-F238E27FC236}">
                <a16:creationId xmlns:a16="http://schemas.microsoft.com/office/drawing/2014/main" id="{BF97BABE-F8FC-2843-838C-0AA2FDA3612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7C77F16-1B77-3844-849F-EC0FC0437799}"/>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278024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64AFDB-F079-C348-90C5-AAD414038EE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8CE6917-085C-1949-A51C-6C4A386D2C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9678960F-28BF-0F4A-B1B7-A7C94654E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4DFB4E2-28BF-D045-808A-DA8CF8D2EB07}"/>
              </a:ext>
            </a:extLst>
          </p:cNvPr>
          <p:cNvSpPr>
            <a:spLocks noGrp="1"/>
          </p:cNvSpPr>
          <p:nvPr>
            <p:ph type="dt" sz="half" idx="10"/>
          </p:nvPr>
        </p:nvSpPr>
        <p:spPr/>
        <p:txBody>
          <a:bodyPr/>
          <a:lstStyle/>
          <a:p>
            <a:fld id="{7D1E6FC2-1665-4E44-BDC7-C9E6E3C70591}" type="datetimeFigureOut">
              <a:rPr lang="de-DE" smtClean="0"/>
              <a:t>09.12.20</a:t>
            </a:fld>
            <a:endParaRPr lang="de-DE"/>
          </a:p>
        </p:txBody>
      </p:sp>
      <p:sp>
        <p:nvSpPr>
          <p:cNvPr id="6" name="Fußzeilenplatzhalter 5">
            <a:extLst>
              <a:ext uri="{FF2B5EF4-FFF2-40B4-BE49-F238E27FC236}">
                <a16:creationId xmlns:a16="http://schemas.microsoft.com/office/drawing/2014/main" id="{D8240F4E-536C-7B41-AC82-890BA46C58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40CDEC9-8FFA-3446-8A8A-66788F4ACCB3}"/>
              </a:ext>
            </a:extLst>
          </p:cNvPr>
          <p:cNvSpPr>
            <a:spLocks noGrp="1"/>
          </p:cNvSpPr>
          <p:nvPr>
            <p:ph type="sldNum" sz="quarter" idx="12"/>
          </p:nvPr>
        </p:nvSpPr>
        <p:spPr/>
        <p:txBody>
          <a:bodyPr/>
          <a:lstStyle/>
          <a:p>
            <a:fld id="{8570D93D-62D0-FC46-8BCE-ACF84D085DAD}" type="slidenum">
              <a:rPr lang="de-DE" smtClean="0"/>
              <a:t>‹Nr.›</a:t>
            </a:fld>
            <a:endParaRPr lang="de-DE"/>
          </a:p>
        </p:txBody>
      </p:sp>
    </p:spTree>
    <p:extLst>
      <p:ext uri="{BB962C8B-B14F-4D97-AF65-F5344CB8AC3E}">
        <p14:creationId xmlns:p14="http://schemas.microsoft.com/office/powerpoint/2010/main" val="1988218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C8EE14A-2BE5-AA44-8AD4-6B80EF4558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3582E2AF-A0B8-0345-91AE-2593F069A4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68C06C7-2DAE-0643-BD4E-0F1FE613E5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1E6FC2-1665-4E44-BDC7-C9E6E3C70591}" type="datetimeFigureOut">
              <a:rPr lang="de-DE" smtClean="0"/>
              <a:t>09.12.20</a:t>
            </a:fld>
            <a:endParaRPr lang="de-DE"/>
          </a:p>
        </p:txBody>
      </p:sp>
      <p:sp>
        <p:nvSpPr>
          <p:cNvPr id="5" name="Fußzeilenplatzhalter 4">
            <a:extLst>
              <a:ext uri="{FF2B5EF4-FFF2-40B4-BE49-F238E27FC236}">
                <a16:creationId xmlns:a16="http://schemas.microsoft.com/office/drawing/2014/main" id="{06EFB131-5E89-8D49-8BE5-C01E9C8BBE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205E59CD-D9EE-C841-825E-D26656C9D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0D93D-62D0-FC46-8BCE-ACF84D085DAD}" type="slidenum">
              <a:rPr lang="de-DE" smtClean="0"/>
              <a:t>‹Nr.›</a:t>
            </a:fld>
            <a:endParaRPr lang="de-DE"/>
          </a:p>
        </p:txBody>
      </p:sp>
    </p:spTree>
    <p:extLst>
      <p:ext uri="{BB962C8B-B14F-4D97-AF65-F5344CB8AC3E}">
        <p14:creationId xmlns:p14="http://schemas.microsoft.com/office/powerpoint/2010/main" val="2495901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4D5A897C-9C38-064A-ABC3-B7389B60D012}"/>
              </a:ext>
            </a:extLst>
          </p:cNvPr>
          <p:cNvSpPr/>
          <p:nvPr/>
        </p:nvSpPr>
        <p:spPr>
          <a:xfrm>
            <a:off x="0" y="1774208"/>
            <a:ext cx="12192000" cy="508379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D9F4F1C9-1152-F045-A806-3A8070D2904C}"/>
              </a:ext>
            </a:extLst>
          </p:cNvPr>
          <p:cNvSpPr>
            <a:spLocks noGrp="1"/>
          </p:cNvSpPr>
          <p:nvPr>
            <p:ph type="ctrTitle"/>
          </p:nvPr>
        </p:nvSpPr>
        <p:spPr>
          <a:xfrm>
            <a:off x="887105" y="1076555"/>
            <a:ext cx="4803500" cy="1341913"/>
          </a:xfrm>
          <a:effectLst/>
        </p:spPr>
        <p:txBody>
          <a:bodyPr anchor="ctr">
            <a:normAutofit/>
          </a:bodyPr>
          <a:lstStyle/>
          <a:p>
            <a:r>
              <a:rPr lang="de-DE" sz="7200" b="1" dirty="0">
                <a:latin typeface="SF Pro Display" pitchFamily="2" charset="0"/>
                <a:ea typeface="SF Pro Display" pitchFamily="2" charset="0"/>
                <a:cs typeface="Arial" panose="020B0604020202020204" pitchFamily="34" charset="0"/>
              </a:rPr>
              <a:t>Audit 2</a:t>
            </a:r>
          </a:p>
        </p:txBody>
      </p:sp>
      <p:sp>
        <p:nvSpPr>
          <p:cNvPr id="5" name="Rechteck 4">
            <a:extLst>
              <a:ext uri="{FF2B5EF4-FFF2-40B4-BE49-F238E27FC236}">
                <a16:creationId xmlns:a16="http://schemas.microsoft.com/office/drawing/2014/main" id="{8A12165F-687E-9E49-981B-B5660461BEBA}"/>
              </a:ext>
            </a:extLst>
          </p:cNvPr>
          <p:cNvSpPr/>
          <p:nvPr/>
        </p:nvSpPr>
        <p:spPr>
          <a:xfrm>
            <a:off x="2415653" y="3270665"/>
            <a:ext cx="9050463" cy="830997"/>
          </a:xfrm>
          <a:prstGeom prst="rect">
            <a:avLst/>
          </a:prstGeom>
        </p:spPr>
        <p:txBody>
          <a:bodyPr wrap="square">
            <a:spAutoFit/>
          </a:bodyPr>
          <a:lstStyle/>
          <a:p>
            <a:pPr algn="r"/>
            <a:r>
              <a:rPr lang="de-DE" sz="1050" u="none" strike="noStrike" dirty="0">
                <a:effectLst/>
                <a:latin typeface="SF Pro Display" pitchFamily="2" charset="0"/>
                <a:ea typeface="SF Pro Display" pitchFamily="2" charset="0"/>
              </a:rPr>
              <a:t> </a:t>
            </a:r>
            <a:r>
              <a:rPr lang="de-DE" sz="2400" b="1" u="none" strike="noStrike" dirty="0">
                <a:effectLst/>
                <a:latin typeface="SF Pro Display" pitchFamily="2" charset="0"/>
                <a:ea typeface="SF Pro Display" pitchFamily="2" charset="0"/>
              </a:rPr>
              <a:t>Ermöglichung einer demokratisch basierten Musikwahl bei Partys und Veranstaltungen</a:t>
            </a:r>
            <a:endParaRPr lang="de-DE" sz="1050" b="1" dirty="0">
              <a:latin typeface="SF Pro Display" pitchFamily="2" charset="0"/>
              <a:ea typeface="SF Pro Display" pitchFamily="2" charset="0"/>
            </a:endParaRPr>
          </a:p>
        </p:txBody>
      </p:sp>
      <p:sp>
        <p:nvSpPr>
          <p:cNvPr id="11" name="Rechteck 10">
            <a:extLst>
              <a:ext uri="{FF2B5EF4-FFF2-40B4-BE49-F238E27FC236}">
                <a16:creationId xmlns:a16="http://schemas.microsoft.com/office/drawing/2014/main" id="{A24FE953-8B50-B74E-ACFF-EAE5C51ECE98}"/>
              </a:ext>
            </a:extLst>
          </p:cNvPr>
          <p:cNvSpPr/>
          <p:nvPr/>
        </p:nvSpPr>
        <p:spPr>
          <a:xfrm>
            <a:off x="2415653" y="4056277"/>
            <a:ext cx="9050463" cy="461665"/>
          </a:xfrm>
          <a:prstGeom prst="rect">
            <a:avLst/>
          </a:prstGeom>
        </p:spPr>
        <p:txBody>
          <a:bodyPr wrap="square">
            <a:spAutoFit/>
          </a:bodyPr>
          <a:lstStyle/>
          <a:p>
            <a:pPr algn="r"/>
            <a:r>
              <a:rPr lang="de-DE" sz="1050" u="none" strike="noStrike" dirty="0">
                <a:solidFill>
                  <a:schemeClr val="bg1"/>
                </a:solidFill>
                <a:effectLst/>
                <a:latin typeface="SF Pro Display" pitchFamily="2" charset="0"/>
                <a:ea typeface="SF Pro Display" pitchFamily="2" charset="0"/>
              </a:rPr>
              <a:t> </a:t>
            </a:r>
            <a:r>
              <a:rPr lang="de-DE" sz="2400" b="1" u="none" strike="noStrike" dirty="0">
                <a:solidFill>
                  <a:schemeClr val="bg1"/>
                </a:solidFill>
                <a:effectLst/>
                <a:latin typeface="SF Pro Display" pitchFamily="2" charset="0"/>
                <a:ea typeface="SF Pro Display" pitchFamily="2" charset="0"/>
              </a:rPr>
              <a:t>Bogdan Krenz, Carlos Bystron</a:t>
            </a:r>
            <a:endParaRPr lang="de-DE" sz="1050" b="1" dirty="0">
              <a:solidFill>
                <a:schemeClr val="bg1"/>
              </a:solidFill>
              <a:latin typeface="SF Pro Display" pitchFamily="2" charset="0"/>
              <a:ea typeface="SF Pro Display" pitchFamily="2" charset="0"/>
            </a:endParaRPr>
          </a:p>
        </p:txBody>
      </p:sp>
    </p:spTree>
    <p:extLst>
      <p:ext uri="{BB962C8B-B14F-4D97-AF65-F5344CB8AC3E}">
        <p14:creationId xmlns:p14="http://schemas.microsoft.com/office/powerpoint/2010/main" val="3140283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6858000" y="0"/>
            <a:ext cx="533400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75902" y="1471387"/>
            <a:ext cx="6096000" cy="2548903"/>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Beschreibung</a:t>
            </a:r>
          </a:p>
          <a:p>
            <a:pPr>
              <a:lnSpc>
                <a:spcPct val="130000"/>
              </a:lnSpc>
            </a:pPr>
            <a:r>
              <a:rPr lang="de-DE" sz="1600" dirty="0">
                <a:latin typeface="SF Compact Display Light" panose="020B0304030202060204" pitchFamily="34" charset="77"/>
                <a:ea typeface="SF Pro Display" pitchFamily="2" charset="0"/>
                <a:cs typeface="Times New Roman" panose="02020603050405020304" pitchFamily="18" charset="0"/>
              </a:rPr>
              <a:t>Eine passendes Datenbanksystem wird gewählt ein Schema entwickelt und die DB mit ersten Testdaten gefüllt. Dabei soll insbesondere geprüft werden, ob gewünschte Zugriffsgeschwindigkeiten erreicht werden können, die Persistenz sowie Integrität gewährleistet ist und die Datenbank auch sehr große </a:t>
            </a:r>
            <a:r>
              <a:rPr lang="de-DE" sz="1600" dirty="0" err="1">
                <a:latin typeface="SF Compact Display Light" panose="020B0304030202060204" pitchFamily="34" charset="77"/>
                <a:ea typeface="SF Pro Display" pitchFamily="2" charset="0"/>
                <a:cs typeface="Times New Roman" panose="02020603050405020304" pitchFamily="18" charset="0"/>
              </a:rPr>
              <a:t>traffic</a:t>
            </a:r>
            <a:r>
              <a:rPr lang="de-DE" sz="1600" dirty="0">
                <a:latin typeface="SF Compact Display Light" panose="020B0304030202060204" pitchFamily="34" charset="77"/>
                <a:ea typeface="SF Pro Display" pitchFamily="2" charset="0"/>
                <a:cs typeface="Times New Roman" panose="02020603050405020304" pitchFamily="18" charset="0"/>
              </a:rPr>
              <a:t>, welche bei Großveranstaltungen auftreten könnte, verarbeiten kann.</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2 - DB </a:t>
            </a:r>
            <a:r>
              <a:rPr lang="de-DE" sz="3200" b="1" dirty="0" err="1">
                <a:latin typeface="SF Pro Display" pitchFamily="2" charset="0"/>
                <a:ea typeface="SF Pro Display" pitchFamily="2" charset="0"/>
                <a:cs typeface="Arial" panose="020B0604020202020204" pitchFamily="34" charset="0"/>
              </a:rPr>
              <a:t>testing</a:t>
            </a:r>
            <a:endParaRPr lang="de-DE" sz="3200" b="1" dirty="0">
              <a:latin typeface="SF Pro Display" pitchFamily="2" charset="0"/>
              <a:ea typeface="SF Pro Display" pitchFamily="2" charset="0"/>
              <a:cs typeface="Arial" panose="020B0604020202020204" pitchFamily="34" charset="0"/>
            </a:endParaRPr>
          </a:p>
        </p:txBody>
      </p:sp>
      <p:sp>
        <p:nvSpPr>
          <p:cNvPr id="8" name="Rechteck 7">
            <a:extLst>
              <a:ext uri="{FF2B5EF4-FFF2-40B4-BE49-F238E27FC236}">
                <a16:creationId xmlns:a16="http://schemas.microsoft.com/office/drawing/2014/main" id="{D5A4FCE1-4241-A447-9850-BB74EC64D306}"/>
              </a:ext>
            </a:extLst>
          </p:cNvPr>
          <p:cNvSpPr/>
          <p:nvPr/>
        </p:nvSpPr>
        <p:spPr>
          <a:xfrm>
            <a:off x="7030995" y="285053"/>
            <a:ext cx="5161005" cy="6247864"/>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Abgedeckte Projektrisiken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Datenbankabfragen könnten bei Veranstaltungen mit vielen Gästen zu lange Dauern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Datenunabhängige Struktur kann nicht gewährleistet werden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Integrität der Datenbank kann nicht sichergestellt werden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Persistenz -&gt; Daten können bei Systemabsturz verloren gehen (besonders gespielte Lieder u. Präferenzen der Zuhörenden)</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Exit-Kriterien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 bildet gewünschtes Schema ab</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 kann gewünschte Zugriffsgeschwindigkeiten erreichen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 hält hoher </a:t>
            </a:r>
            <a:r>
              <a:rPr lang="de-DE" sz="1600" dirty="0" err="1">
                <a:latin typeface="SF Compact Display Light" panose="020B0304030202060204" pitchFamily="34" charset="77"/>
                <a:ea typeface="SF Pro Display" pitchFamily="2" charset="0"/>
                <a:cs typeface="Times New Roman" panose="02020603050405020304" pitchFamily="18" charset="0"/>
              </a:rPr>
              <a:t>traffic</a:t>
            </a:r>
            <a:r>
              <a:rPr lang="de-DE" sz="1600" dirty="0">
                <a:latin typeface="SF Compact Display Light" panose="020B0304030202060204" pitchFamily="34" charset="77"/>
                <a:ea typeface="SF Pro Display" pitchFamily="2" charset="0"/>
                <a:cs typeface="Times New Roman" panose="02020603050405020304" pitchFamily="18" charset="0"/>
              </a:rPr>
              <a:t> stand</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Fail-Kriterien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Benötigte Daten können nicht rechtzeitig bzw. gar nicht abgerufen werden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 bricht bei großer Traffic zusammen</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Fallbacks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Wechsel des Datenbanksystems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Anpassen des Schemas</a:t>
            </a:r>
          </a:p>
        </p:txBody>
      </p:sp>
    </p:spTree>
    <p:extLst>
      <p:ext uri="{BB962C8B-B14F-4D97-AF65-F5344CB8AC3E}">
        <p14:creationId xmlns:p14="http://schemas.microsoft.com/office/powerpoint/2010/main" val="2657478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6858000" y="0"/>
            <a:ext cx="533400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75902" y="1471387"/>
            <a:ext cx="6096000" cy="2548903"/>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Beschreibung</a:t>
            </a:r>
          </a:p>
          <a:p>
            <a:pPr>
              <a:lnSpc>
                <a:spcPct val="130000"/>
              </a:lnSpc>
            </a:pPr>
            <a:r>
              <a:rPr lang="de-DE" sz="1600" dirty="0">
                <a:latin typeface="SF Compact Display Light" panose="020B0304030202060204" pitchFamily="34" charset="77"/>
                <a:ea typeface="SF Pro Display" pitchFamily="2" charset="0"/>
                <a:cs typeface="Times New Roman" panose="02020603050405020304" pitchFamily="18" charset="0"/>
              </a:rPr>
              <a:t>Bei diesem PoC soll sichergestellt werden, dass die benötigten Informationen von der API abgefragt und anonymisiert in unserer systemeigenen DB gespeichert werden können. Insbesondere soll bei diesem PoC die durchschnittlich übermittelte Anzahl von Liedern sowie die Zugriffsgeschwindigkeit der API ermittelt werden. Des Weiteren sollen die </a:t>
            </a:r>
            <a:r>
              <a:rPr lang="de-DE" sz="1600" dirty="0" err="1">
                <a:latin typeface="SF Compact Display Light" panose="020B0304030202060204" pitchFamily="34" charset="77"/>
                <a:ea typeface="SF Pro Display" pitchFamily="2" charset="0"/>
                <a:cs typeface="Times New Roman" panose="02020603050405020304" pitchFamily="18" charset="0"/>
              </a:rPr>
              <a:t>request</a:t>
            </a:r>
            <a:r>
              <a:rPr lang="de-DE" sz="1600" dirty="0">
                <a:latin typeface="SF Compact Display Light" panose="020B0304030202060204" pitchFamily="34" charset="77"/>
                <a:ea typeface="SF Pro Display" pitchFamily="2" charset="0"/>
                <a:cs typeface="Times New Roman" panose="02020603050405020304" pitchFamily="18" charset="0"/>
              </a:rPr>
              <a:t> Parameter für das künftige System ermittelt und getestet werden.</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3 - API und DB </a:t>
            </a:r>
            <a:r>
              <a:rPr lang="de-DE" sz="3200" b="1" dirty="0" err="1">
                <a:latin typeface="SF Pro Display" pitchFamily="2" charset="0"/>
                <a:ea typeface="SF Pro Display" pitchFamily="2" charset="0"/>
                <a:cs typeface="Arial" panose="020B0604020202020204" pitchFamily="34" charset="0"/>
              </a:rPr>
              <a:t>testing</a:t>
            </a:r>
            <a:endParaRPr lang="de-DE" sz="3200" b="1" dirty="0">
              <a:latin typeface="SF Pro Display" pitchFamily="2" charset="0"/>
              <a:ea typeface="SF Pro Display" pitchFamily="2" charset="0"/>
              <a:cs typeface="Arial" panose="020B0604020202020204" pitchFamily="34" charset="0"/>
            </a:endParaRPr>
          </a:p>
        </p:txBody>
      </p:sp>
      <p:sp>
        <p:nvSpPr>
          <p:cNvPr id="8" name="Rechteck 7">
            <a:extLst>
              <a:ext uri="{FF2B5EF4-FFF2-40B4-BE49-F238E27FC236}">
                <a16:creationId xmlns:a16="http://schemas.microsoft.com/office/drawing/2014/main" id="{D5A4FCE1-4241-A447-9850-BB74EC64D306}"/>
              </a:ext>
            </a:extLst>
          </p:cNvPr>
          <p:cNvSpPr/>
          <p:nvPr/>
        </p:nvSpPr>
        <p:spPr>
          <a:xfrm>
            <a:off x="7030995" y="285053"/>
            <a:ext cx="5161005" cy="5016758"/>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Abgedeckte Projektrisiken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benötigten Ressourcen werden durch die API nicht zur Verfügung gestellt</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Persistenz -&gt; Daten können bei Systemabsturz verloren gehen (besonders gespielte Lieder u. Präferenzen der Zuhörenden)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API des Streaming Anbieters ist instabil und zwischenzeitlich nicht erreichbar</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Exit-Kriterien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Ressourcen können in angemessener Zeit von API abgerufen werden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API liefert die benötigten Daten</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Fail-Kriterien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Benötigte Daten können nicht rechtzeitig bzw. gar nicht abgerufen werden</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Fallbacks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Wechsel der API</a:t>
            </a:r>
          </a:p>
        </p:txBody>
      </p:sp>
    </p:spTree>
    <p:extLst>
      <p:ext uri="{BB962C8B-B14F-4D97-AF65-F5344CB8AC3E}">
        <p14:creationId xmlns:p14="http://schemas.microsoft.com/office/powerpoint/2010/main" val="42764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F40C5AF-24B2-BD47-9C9C-66171158201D}"/>
              </a:ext>
            </a:extLst>
          </p:cNvPr>
          <p:cNvSpPr/>
          <p:nvPr/>
        </p:nvSpPr>
        <p:spPr>
          <a:xfrm>
            <a:off x="4782065" y="0"/>
            <a:ext cx="7409935"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75902" y="1994504"/>
            <a:ext cx="3948963" cy="4469429"/>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Beschreibung</a:t>
            </a:r>
          </a:p>
          <a:p>
            <a:pPr>
              <a:lnSpc>
                <a:spcPct val="130000"/>
              </a:lnSpc>
            </a:pPr>
            <a:r>
              <a:rPr lang="de-DE" sz="1600" dirty="0">
                <a:latin typeface="SF Compact Display Light" panose="020B0304030202060204" pitchFamily="34" charset="77"/>
                <a:ea typeface="SF Pro Display" pitchFamily="2" charset="0"/>
                <a:cs typeface="Times New Roman" panose="02020603050405020304" pitchFamily="18" charset="0"/>
              </a:rPr>
              <a:t>Ein erster vertikaler Prototyp soll die Umsetzbarkeit des gesamten angedachten Systems und insbesondere die der Anwendungslogik validieren. Aus den Musikbibliotheken mindestens zweier verbundener Clients sollen Vorschläge generiert werden über deren Qualität dann von den NutzerInnen abgestimmt werden soll. Hierbei ist das Abstimmungsverfahren noch nicht in der Anwendung implementiert, es geht lediglich um eine iterative Optimierung der Anwendungslogik um die Vorschläge zu verbessern.</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388966"/>
            <a:ext cx="459151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600" b="1" dirty="0">
                <a:latin typeface="SF Pro Display" pitchFamily="2" charset="0"/>
                <a:ea typeface="SF Pro Display" pitchFamily="2" charset="0"/>
                <a:cs typeface="Arial" panose="020B0604020202020204" pitchFamily="34" charset="0"/>
              </a:rPr>
              <a:t>PoC 4 - Anwendungslogik und Systemarchitektur</a:t>
            </a:r>
          </a:p>
        </p:txBody>
      </p:sp>
      <p:sp>
        <p:nvSpPr>
          <p:cNvPr id="8" name="Rechteck 7">
            <a:extLst>
              <a:ext uri="{FF2B5EF4-FFF2-40B4-BE49-F238E27FC236}">
                <a16:creationId xmlns:a16="http://schemas.microsoft.com/office/drawing/2014/main" id="{D5A4FCE1-4241-A447-9850-BB74EC64D306}"/>
              </a:ext>
            </a:extLst>
          </p:cNvPr>
          <p:cNvSpPr/>
          <p:nvPr/>
        </p:nvSpPr>
        <p:spPr>
          <a:xfrm>
            <a:off x="4868561" y="305068"/>
            <a:ext cx="7323439" cy="6247864"/>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Abgedeckte Projektrisiken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Anwendungslogik zum finden passender Lieder kommt in angemessener Zeit zu keinem Ergebnis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Keine Übereinstimmungen bei den Musikwünschen der Zuhörenden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Es besteht Gefahr, dass lediglich Musikvorschläge generiert werden, die für eine Party unbrauchbar sind (Musik zu langsam, zu traurig, etc.)</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Anwendungslogik schafft es nicht eine faire Verteilung der gespielten Musik zu ermöglichen (Musik die nur einem/wenigen NutzerInnen gefällt)</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benötigten Ressourcen werden durch die API nicht zur Verfügung gestellt</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Während des Aktualisierens der Liste vorgeschlagener Lieder (wenn ein Lied gespielt wurde oder neue Vorschläge integriert werden) ist diese zu lange nicht sichtbar und der Host weiß nicht welche Musik gespielt werden soll</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Exit-Kriterien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Es werden Vorschläge generiert die allen verbundenen NutzerInnen gefallen (Ein geeignetes Bewertungsverfahren ist zu entwickeln)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 Die Vorschläge werden in angemessener Zeit aktualisiert wenn sich ein neuer Client verbindet</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Fail-Kriterien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Es werden Vorschläge generiert die nicht allen verbundenen NutzerInnen gefallen (Ein geeignetes Bewertungsverfahren ist entwickeln)</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Fallbacks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Iteration und Verbesserung der Anwendungslogik</a:t>
            </a:r>
          </a:p>
        </p:txBody>
      </p:sp>
    </p:spTree>
    <p:extLst>
      <p:ext uri="{BB962C8B-B14F-4D97-AF65-F5344CB8AC3E}">
        <p14:creationId xmlns:p14="http://schemas.microsoft.com/office/powerpoint/2010/main" val="289954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6858000" y="0"/>
            <a:ext cx="533400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75902" y="1471387"/>
            <a:ext cx="6096000" cy="1588640"/>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Beschreibung</a:t>
            </a:r>
          </a:p>
          <a:p>
            <a:pPr>
              <a:lnSpc>
                <a:spcPct val="130000"/>
              </a:lnSpc>
            </a:pPr>
            <a:r>
              <a:rPr lang="de-DE" sz="1600" dirty="0">
                <a:latin typeface="SF Compact Display Light" panose="020B0304030202060204" pitchFamily="34" charset="77"/>
                <a:ea typeface="SF Pro Display" pitchFamily="2" charset="0"/>
                <a:cs typeface="Times New Roman" panose="02020603050405020304" pitchFamily="18" charset="0"/>
              </a:rPr>
              <a:t>Eine simple Anwendung des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a:t>
            </a:r>
            <a:r>
              <a:rPr lang="de-DE" sz="1600" dirty="0">
                <a:latin typeface="SF Compact Display Light" panose="020B0304030202060204" pitchFamily="34" charset="77"/>
                <a:ea typeface="SF Pro Display" pitchFamily="2" charset="0"/>
                <a:cs typeface="Times New Roman" panose="02020603050405020304" pitchFamily="18" charset="0"/>
              </a:rPr>
              <a:t> Services zum Versenden von Push Benachrichtigungen soll die Nutzung veranschaulichen und uns helfen Möglichkeiten und Grenzen beim Versenden von Benachrichtigungen besser einschätzen zu können.</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5 - Push </a:t>
            </a:r>
            <a:r>
              <a:rPr lang="de-DE" sz="3200" b="1" dirty="0" err="1">
                <a:latin typeface="SF Pro Display" pitchFamily="2" charset="0"/>
                <a:ea typeface="SF Pro Display" pitchFamily="2" charset="0"/>
                <a:cs typeface="Arial" panose="020B0604020202020204" pitchFamily="34" charset="0"/>
              </a:rPr>
              <a:t>Notifications</a:t>
            </a:r>
            <a:endParaRPr lang="de-DE" sz="3200" b="1" dirty="0">
              <a:latin typeface="SF Pro Display" pitchFamily="2" charset="0"/>
              <a:ea typeface="SF Pro Display" pitchFamily="2" charset="0"/>
              <a:cs typeface="Arial" panose="020B0604020202020204" pitchFamily="34" charset="0"/>
            </a:endParaRPr>
          </a:p>
        </p:txBody>
      </p:sp>
      <p:sp>
        <p:nvSpPr>
          <p:cNvPr id="8" name="Rechteck 7">
            <a:extLst>
              <a:ext uri="{FF2B5EF4-FFF2-40B4-BE49-F238E27FC236}">
                <a16:creationId xmlns:a16="http://schemas.microsoft.com/office/drawing/2014/main" id="{D5A4FCE1-4241-A447-9850-BB74EC64D306}"/>
              </a:ext>
            </a:extLst>
          </p:cNvPr>
          <p:cNvSpPr/>
          <p:nvPr/>
        </p:nvSpPr>
        <p:spPr>
          <a:xfrm>
            <a:off x="7030995" y="285053"/>
            <a:ext cx="5161005" cy="5016758"/>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Abgedeckte Projektrisiken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Der Push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a:t>
            </a:r>
            <a:r>
              <a:rPr lang="de-DE" sz="1600" dirty="0">
                <a:latin typeface="SF Compact Display Light" panose="020B0304030202060204" pitchFamily="34" charset="77"/>
                <a:ea typeface="SF Pro Display" pitchFamily="2" charset="0"/>
                <a:cs typeface="Times New Roman" panose="02020603050405020304" pitchFamily="18" charset="0"/>
              </a:rPr>
              <a:t> Service funktioniert anders anders als erwartet, kann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Notifications</a:t>
            </a:r>
            <a:r>
              <a:rPr lang="de-DE" sz="1600" dirty="0">
                <a:latin typeface="SF Compact Display Light" panose="020B0304030202060204" pitchFamily="34" charset="77"/>
                <a:ea typeface="SF Pro Display" pitchFamily="2" charset="0"/>
                <a:cs typeface="Times New Roman" panose="02020603050405020304" pitchFamily="18" charset="0"/>
              </a:rPr>
              <a:t> nicht zustellen bzw. den User nicht benachrichtigen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Fehlende Erfahrung mit dem versenden von Push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Notifications</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Exit-Kriterien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Benachrichtigungen können erfolgreich zugestellt werden</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Fail-Kriterien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Benachrichtigungen kommen nicht an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Benachrichtigungen sind zeitlich stark verzögert</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Benachrichtigungen werden nicht sichtbar (aufwecken des Bildschirms, ggf. Vibration oder Ton) zugestellt</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Fallbacks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Wählen eines anderen PSN Services</a:t>
            </a:r>
          </a:p>
        </p:txBody>
      </p:sp>
    </p:spTree>
    <p:extLst>
      <p:ext uri="{BB962C8B-B14F-4D97-AF65-F5344CB8AC3E}">
        <p14:creationId xmlns:p14="http://schemas.microsoft.com/office/powerpoint/2010/main" val="3007772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00ABEBED-2B16-DD49-B6DB-BDD59823D254}"/>
              </a:ext>
            </a:extLst>
          </p:cNvPr>
          <p:cNvSpPr/>
          <p:nvPr/>
        </p:nvSpPr>
        <p:spPr>
          <a:xfrm rot="10800000">
            <a:off x="296860" y="-3"/>
            <a:ext cx="904344"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Titel 1">
            <a:extLst>
              <a:ext uri="{FF2B5EF4-FFF2-40B4-BE49-F238E27FC236}">
                <a16:creationId xmlns:a16="http://schemas.microsoft.com/office/drawing/2014/main" id="{5FAE6CDA-A7B8-7343-8838-9CE846EDF552}"/>
              </a:ext>
            </a:extLst>
          </p:cNvPr>
          <p:cNvSpPr txBox="1">
            <a:spLocks/>
          </p:cNvSpPr>
          <p:nvPr/>
        </p:nvSpPr>
        <p:spPr>
          <a:xfrm rot="16200000">
            <a:off x="-2339989" y="2990348"/>
            <a:ext cx="6151004" cy="877305"/>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Das Architekturdiagramm 2.0</a:t>
            </a:r>
          </a:p>
        </p:txBody>
      </p:sp>
      <p:pic>
        <p:nvPicPr>
          <p:cNvPr id="2" name="Picture 2" descr="Architekturdiagramm">
            <a:extLst>
              <a:ext uri="{FF2B5EF4-FFF2-40B4-BE49-F238E27FC236}">
                <a16:creationId xmlns:a16="http://schemas.microsoft.com/office/drawing/2014/main" id="{E54E50A0-4406-0647-B655-12608928A6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14"/>
          <a:stretch/>
        </p:blipFill>
        <p:spPr bwMode="auto">
          <a:xfrm>
            <a:off x="1858532" y="113655"/>
            <a:ext cx="9704387" cy="663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095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a:extLst>
              <a:ext uri="{FF2B5EF4-FFF2-40B4-BE49-F238E27FC236}">
                <a16:creationId xmlns:a16="http://schemas.microsoft.com/office/drawing/2014/main" id="{BB7AFDFB-D911-6340-9AD3-0B71C1D3DFE8}"/>
              </a:ext>
            </a:extLst>
          </p:cNvPr>
          <p:cNvSpPr txBox="1">
            <a:spLocks/>
          </p:cNvSpPr>
          <p:nvPr/>
        </p:nvSpPr>
        <p:spPr>
          <a:xfrm>
            <a:off x="956948" y="5116145"/>
            <a:ext cx="5566628"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Projektplan – Work </a:t>
            </a:r>
            <a:r>
              <a:rPr lang="de-DE" sz="3200" b="1" dirty="0" err="1">
                <a:latin typeface="SF Pro Display" pitchFamily="2" charset="0"/>
                <a:ea typeface="SF Pro Display" pitchFamily="2" charset="0"/>
                <a:cs typeface="Arial" panose="020B0604020202020204" pitchFamily="34" charset="0"/>
              </a:rPr>
              <a:t>planned</a:t>
            </a:r>
            <a:endParaRPr lang="de-DE" sz="3200" b="1" dirty="0">
              <a:latin typeface="SF Pro Display" pitchFamily="2" charset="0"/>
              <a:ea typeface="SF Pro Display" pitchFamily="2" charset="0"/>
              <a:cs typeface="Arial" panose="020B0604020202020204" pitchFamily="34" charset="0"/>
            </a:endParaRPr>
          </a:p>
        </p:txBody>
      </p:sp>
      <p:sp>
        <p:nvSpPr>
          <p:cNvPr id="7" name="Rechteck 6">
            <a:extLst>
              <a:ext uri="{FF2B5EF4-FFF2-40B4-BE49-F238E27FC236}">
                <a16:creationId xmlns:a16="http://schemas.microsoft.com/office/drawing/2014/main" id="{CEE3A841-E220-6447-A76E-9869E1C19215}"/>
              </a:ext>
            </a:extLst>
          </p:cNvPr>
          <p:cNvSpPr/>
          <p:nvPr/>
        </p:nvSpPr>
        <p:spPr>
          <a:xfrm rot="10800000">
            <a:off x="-2" y="-2"/>
            <a:ext cx="325605" cy="68580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 name="Grafik 1">
            <a:extLst>
              <a:ext uri="{FF2B5EF4-FFF2-40B4-BE49-F238E27FC236}">
                <a16:creationId xmlns:a16="http://schemas.microsoft.com/office/drawing/2014/main" id="{9EF21ADF-CFD7-634D-B63F-6284DDDDA3F6}"/>
              </a:ext>
            </a:extLst>
          </p:cNvPr>
          <p:cNvPicPr>
            <a:picLocks noChangeAspect="1"/>
          </p:cNvPicPr>
          <p:nvPr/>
        </p:nvPicPr>
        <p:blipFill>
          <a:blip r:embed="rId3"/>
          <a:stretch>
            <a:fillRect/>
          </a:stretch>
        </p:blipFill>
        <p:spPr>
          <a:xfrm>
            <a:off x="6523576" y="206778"/>
            <a:ext cx="4867125" cy="5491115"/>
          </a:xfrm>
          <a:prstGeom prst="rect">
            <a:avLst/>
          </a:prstGeom>
        </p:spPr>
      </p:pic>
      <p:pic>
        <p:nvPicPr>
          <p:cNvPr id="4" name="Grafik 3">
            <a:extLst>
              <a:ext uri="{FF2B5EF4-FFF2-40B4-BE49-F238E27FC236}">
                <a16:creationId xmlns:a16="http://schemas.microsoft.com/office/drawing/2014/main" id="{14B3DBDB-7094-5F42-BF46-A04CD4827EB9}"/>
              </a:ext>
            </a:extLst>
          </p:cNvPr>
          <p:cNvPicPr>
            <a:picLocks noChangeAspect="1"/>
          </p:cNvPicPr>
          <p:nvPr/>
        </p:nvPicPr>
        <p:blipFill>
          <a:blip r:embed="rId4"/>
          <a:stretch>
            <a:fillRect/>
          </a:stretch>
        </p:blipFill>
        <p:spPr>
          <a:xfrm>
            <a:off x="606426" y="295987"/>
            <a:ext cx="5173448" cy="4674256"/>
          </a:xfrm>
          <a:prstGeom prst="rect">
            <a:avLst/>
          </a:prstGeom>
        </p:spPr>
      </p:pic>
    </p:spTree>
    <p:extLst>
      <p:ext uri="{BB962C8B-B14F-4D97-AF65-F5344CB8AC3E}">
        <p14:creationId xmlns:p14="http://schemas.microsoft.com/office/powerpoint/2010/main" val="238825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1B57A23B-D040-8845-ACB6-29BC3BC80736}"/>
              </a:ext>
              <a:ext uri="{C183D7F6-B498-43B3-948B-1728B52AA6E4}">
                <adec:decorative xmlns:adec="http://schemas.microsoft.com/office/drawing/2017/decorative" val="1"/>
              </a:ext>
            </a:extLst>
          </p:cNvPr>
          <p:cNvPicPr>
            <a:picLocks noChangeAspect="1"/>
          </p:cNvPicPr>
          <p:nvPr/>
        </p:nvPicPr>
        <p:blipFill rotWithShape="1">
          <a:blip r:embed="rId3"/>
          <a:srcRect b="15731"/>
          <a:stretch/>
        </p:blipFill>
        <p:spPr>
          <a:xfrm>
            <a:off x="0" y="0"/>
            <a:ext cx="12192000" cy="6858000"/>
          </a:xfrm>
          <a:prstGeom prst="rect">
            <a:avLst/>
          </a:prstGeom>
        </p:spPr>
      </p:pic>
    </p:spTree>
    <p:extLst>
      <p:ext uri="{BB962C8B-B14F-4D97-AF65-F5344CB8AC3E}">
        <p14:creationId xmlns:p14="http://schemas.microsoft.com/office/powerpoint/2010/main" val="3195315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463A3B74-13AA-AE42-8CB3-BAE94523CA5D}"/>
              </a:ext>
            </a:extLst>
          </p:cNvPr>
          <p:cNvSpPr/>
          <p:nvPr/>
        </p:nvSpPr>
        <p:spPr>
          <a:xfrm rot="5400000">
            <a:off x="7323051" y="1989051"/>
            <a:ext cx="6858000" cy="28798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 name="Grafik 3" descr="Ein Bild, das Text, drinnen, Stapel enthält.&#10;&#10;Automatisch generierte Beschreibung">
            <a:extLst>
              <a:ext uri="{FF2B5EF4-FFF2-40B4-BE49-F238E27FC236}">
                <a16:creationId xmlns:a16="http://schemas.microsoft.com/office/drawing/2014/main" id="{A9F5A4F7-D816-094A-A0EB-F1E78B5306BE}"/>
              </a:ext>
            </a:extLst>
          </p:cNvPr>
          <p:cNvPicPr>
            <a:picLocks noChangeAspect="1"/>
          </p:cNvPicPr>
          <p:nvPr/>
        </p:nvPicPr>
        <p:blipFill>
          <a:blip r:embed="rId3"/>
          <a:stretch>
            <a:fillRect/>
          </a:stretch>
        </p:blipFill>
        <p:spPr>
          <a:xfrm>
            <a:off x="0" y="0"/>
            <a:ext cx="4572000" cy="6858000"/>
          </a:xfrm>
          <a:prstGeom prst="rect">
            <a:avLst/>
          </a:prstGeom>
        </p:spPr>
      </p:pic>
      <p:sp>
        <p:nvSpPr>
          <p:cNvPr id="6" name="Titel 1">
            <a:extLst>
              <a:ext uri="{FF2B5EF4-FFF2-40B4-BE49-F238E27FC236}">
                <a16:creationId xmlns:a16="http://schemas.microsoft.com/office/drawing/2014/main" id="{4D4FC278-CAD5-3A4F-AF66-B0C3C6065E02}"/>
              </a:ext>
            </a:extLst>
          </p:cNvPr>
          <p:cNvSpPr txBox="1">
            <a:spLocks/>
          </p:cNvSpPr>
          <p:nvPr/>
        </p:nvSpPr>
        <p:spPr>
          <a:xfrm>
            <a:off x="5299213" y="329891"/>
            <a:ext cx="3040681"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500" b="1" dirty="0">
                <a:latin typeface="SF Pro Display" pitchFamily="2" charset="0"/>
                <a:ea typeface="SF Pro Display" pitchFamily="2" charset="0"/>
                <a:cs typeface="Arial" panose="020B0604020202020204" pitchFamily="34" charset="0"/>
              </a:rPr>
              <a:t>Der Inhalt</a:t>
            </a:r>
          </a:p>
        </p:txBody>
      </p:sp>
      <p:sp>
        <p:nvSpPr>
          <p:cNvPr id="8" name="Rechteck 7">
            <a:extLst>
              <a:ext uri="{FF2B5EF4-FFF2-40B4-BE49-F238E27FC236}">
                <a16:creationId xmlns:a16="http://schemas.microsoft.com/office/drawing/2014/main" id="{3461DC71-0059-D643-820B-12D46ADF5363}"/>
              </a:ext>
            </a:extLst>
          </p:cNvPr>
          <p:cNvSpPr>
            <a:spLocks noChangeAspect="1"/>
          </p:cNvSpPr>
          <p:nvPr/>
        </p:nvSpPr>
        <p:spPr>
          <a:xfrm>
            <a:off x="5299213" y="1765115"/>
            <a:ext cx="4335118" cy="3772892"/>
          </a:xfrm>
          <a:prstGeom prst="rect">
            <a:avLst/>
          </a:prstGeom>
        </p:spPr>
        <p:txBody>
          <a:bodyPr wrap="square" anchor="t">
            <a:spAutoFit/>
          </a:bodyPr>
          <a:lstStyle/>
          <a:p>
            <a:pPr algn="r">
              <a:lnSpc>
                <a:spcPct val="170000"/>
              </a:lnSpc>
            </a:pPr>
            <a:r>
              <a:rPr lang="de-DE" sz="2400" b="1" dirty="0">
                <a:latin typeface="SF Pro Display" pitchFamily="2" charset="0"/>
                <a:ea typeface="SF Pro Display" pitchFamily="2" charset="0"/>
              </a:rPr>
              <a:t>Erfordernisse・</a:t>
            </a:r>
          </a:p>
          <a:p>
            <a:pPr algn="r">
              <a:lnSpc>
                <a:spcPct val="170000"/>
              </a:lnSpc>
            </a:pPr>
            <a:r>
              <a:rPr lang="de-DE" sz="2400" b="1" dirty="0" err="1">
                <a:latin typeface="SF Pro Display" pitchFamily="2" charset="0"/>
                <a:ea typeface="SF Pro Display" pitchFamily="2" charset="0"/>
              </a:rPr>
              <a:t>Anfoderungen</a:t>
            </a:r>
            <a:r>
              <a:rPr lang="de-DE" sz="2400" b="1" dirty="0">
                <a:latin typeface="SF Pro Display" pitchFamily="2" charset="0"/>
                <a:ea typeface="SF Pro Display" pitchFamily="2" charset="0"/>
              </a:rPr>
              <a:t>・</a:t>
            </a:r>
          </a:p>
          <a:p>
            <a:pPr algn="r">
              <a:lnSpc>
                <a:spcPct val="170000"/>
              </a:lnSpc>
            </a:pPr>
            <a:r>
              <a:rPr lang="de-DE" sz="2400" b="1" dirty="0">
                <a:latin typeface="SF Pro Display" pitchFamily="2" charset="0"/>
                <a:ea typeface="SF Pro Display" pitchFamily="2" charset="0"/>
              </a:rPr>
              <a:t>User </a:t>
            </a:r>
            <a:r>
              <a:rPr lang="de-DE" sz="2400" b="1" dirty="0" err="1">
                <a:latin typeface="SF Pro Display" pitchFamily="2" charset="0"/>
                <a:ea typeface="SF Pro Display" pitchFamily="2" charset="0"/>
              </a:rPr>
              <a:t>Journeys</a:t>
            </a:r>
            <a:r>
              <a:rPr lang="de-DE" sz="2400" b="1" dirty="0">
                <a:latin typeface="SF Pro Display" pitchFamily="2" charset="0"/>
                <a:ea typeface="SF Pro Display" pitchFamily="2" charset="0"/>
              </a:rPr>
              <a:t>・</a:t>
            </a:r>
          </a:p>
          <a:p>
            <a:pPr algn="r">
              <a:lnSpc>
                <a:spcPct val="170000"/>
              </a:lnSpc>
            </a:pPr>
            <a:r>
              <a:rPr lang="de-DE" sz="2400" b="1" dirty="0">
                <a:latin typeface="SF Pro Display" pitchFamily="2" charset="0"/>
                <a:ea typeface="SF Pro Display" pitchFamily="2" charset="0"/>
              </a:rPr>
              <a:t>Projektrisiken・</a:t>
            </a:r>
          </a:p>
          <a:p>
            <a:pPr algn="r">
              <a:lnSpc>
                <a:spcPct val="170000"/>
              </a:lnSpc>
            </a:pPr>
            <a:r>
              <a:rPr lang="de-DE" sz="2400" b="1" dirty="0">
                <a:latin typeface="SF Pro Display" pitchFamily="2" charset="0"/>
                <a:ea typeface="SF Pro Display" pitchFamily="2" charset="0"/>
              </a:rPr>
              <a:t>Proof </a:t>
            </a:r>
            <a:r>
              <a:rPr lang="de-DE" sz="2400" b="1" dirty="0" err="1">
                <a:latin typeface="SF Pro Display" pitchFamily="2" charset="0"/>
                <a:ea typeface="SF Pro Display" pitchFamily="2" charset="0"/>
              </a:rPr>
              <a:t>of</a:t>
            </a:r>
            <a:r>
              <a:rPr lang="de-DE" sz="2400" b="1" dirty="0">
                <a:latin typeface="SF Pro Display" pitchFamily="2" charset="0"/>
                <a:ea typeface="SF Pro Display" pitchFamily="2" charset="0"/>
              </a:rPr>
              <a:t> </a:t>
            </a:r>
            <a:r>
              <a:rPr lang="de-DE" sz="2400" b="1" dirty="0" err="1">
                <a:latin typeface="SF Pro Display" pitchFamily="2" charset="0"/>
                <a:ea typeface="SF Pro Display" pitchFamily="2" charset="0"/>
              </a:rPr>
              <a:t>Concepts</a:t>
            </a:r>
            <a:r>
              <a:rPr lang="de-DE" sz="2400" b="1" dirty="0">
                <a:latin typeface="SF Pro Display" pitchFamily="2" charset="0"/>
                <a:ea typeface="SF Pro Display" pitchFamily="2" charset="0"/>
              </a:rPr>
              <a:t>・</a:t>
            </a:r>
          </a:p>
          <a:p>
            <a:pPr algn="r">
              <a:lnSpc>
                <a:spcPct val="170000"/>
              </a:lnSpc>
            </a:pPr>
            <a:r>
              <a:rPr lang="de-DE" sz="2400" b="1" dirty="0">
                <a:latin typeface="SF Pro Display" pitchFamily="2" charset="0"/>
                <a:ea typeface="SF Pro Display" pitchFamily="2" charset="0"/>
              </a:rPr>
              <a:t>Projektplan</a:t>
            </a:r>
            <a:r>
              <a:rPr lang="de-DE" sz="2400" b="1" dirty="0">
                <a:solidFill>
                  <a:prstClr val="black"/>
                </a:solidFill>
                <a:latin typeface="SF Pro Display" pitchFamily="2" charset="0"/>
                <a:ea typeface="SF Pro Display" pitchFamily="2" charset="0"/>
              </a:rPr>
              <a:t>・</a:t>
            </a:r>
            <a:endParaRPr lang="de-DE" sz="2400" b="1" dirty="0">
              <a:latin typeface="SF Pro Display" pitchFamily="2" charset="0"/>
              <a:ea typeface="SF Pro Display" pitchFamily="2" charset="0"/>
            </a:endParaRPr>
          </a:p>
        </p:txBody>
      </p:sp>
    </p:spTree>
    <p:extLst>
      <p:ext uri="{BB962C8B-B14F-4D97-AF65-F5344CB8AC3E}">
        <p14:creationId xmlns:p14="http://schemas.microsoft.com/office/powerpoint/2010/main" val="159315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CBF04CAB-DB52-9B46-81B7-0CB434CC789E}"/>
              </a:ext>
            </a:extLst>
          </p:cNvPr>
          <p:cNvSpPr/>
          <p:nvPr/>
        </p:nvSpPr>
        <p:spPr>
          <a:xfrm rot="5400000">
            <a:off x="5515333" y="-5295572"/>
            <a:ext cx="116133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el 1">
            <a:extLst>
              <a:ext uri="{FF2B5EF4-FFF2-40B4-BE49-F238E27FC236}">
                <a16:creationId xmlns:a16="http://schemas.microsoft.com/office/drawing/2014/main" id="{6D61502B-4778-8644-A8FE-4AD7BC970E12}"/>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Erfordernisse</a:t>
            </a:r>
          </a:p>
        </p:txBody>
      </p:sp>
      <p:sp>
        <p:nvSpPr>
          <p:cNvPr id="8" name="Rechteck 7">
            <a:extLst>
              <a:ext uri="{FF2B5EF4-FFF2-40B4-BE49-F238E27FC236}">
                <a16:creationId xmlns:a16="http://schemas.microsoft.com/office/drawing/2014/main" id="{D99B5774-2D6A-374F-BC0D-DF7DAF5D8B19}"/>
              </a:ext>
            </a:extLst>
          </p:cNvPr>
          <p:cNvSpPr/>
          <p:nvPr/>
        </p:nvSpPr>
        <p:spPr>
          <a:xfrm>
            <a:off x="822162" y="1916882"/>
            <a:ext cx="10250651" cy="3389198"/>
          </a:xfrm>
          <a:prstGeom prst="rect">
            <a:avLst/>
          </a:prstGeom>
        </p:spPr>
        <p:txBody>
          <a:bodyPr wrap="square">
            <a:spAutoFit/>
          </a:bodyPr>
          <a:lstStyle/>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Der Guest braucht Zugang zu seinen Playlists</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Der Guest braucht eine Möglichkeit mit dem Host zu kommunizieren ohne dass der Host mit jedem Guest in direkten Kontakt kommt </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Der Host braucht eine Möglichkeit um Feedback von den Guests einzuholen</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Der Host bestimmt die gespielte Musik, hat jedoch die Möglichkeit Musik auszuwählen, die den Guests auch gefallen wird </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Der Guest will nicht den ganzen Abend am Handy verbringen, um Musik für die Veranstaltung auszusuchen</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Der Guest und der Host brauchen eine Möglichkeit miteinander zu kommunizieren ohne dabei den Flow der Veranstaltung zu unterbrechen</a:t>
            </a:r>
          </a:p>
        </p:txBody>
      </p:sp>
    </p:spTree>
    <p:extLst>
      <p:ext uri="{BB962C8B-B14F-4D97-AF65-F5344CB8AC3E}">
        <p14:creationId xmlns:p14="http://schemas.microsoft.com/office/powerpoint/2010/main" val="1783945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2F3BF4B0-75C9-0B4A-B9E3-D983A2E11DB2}"/>
              </a:ext>
            </a:extLst>
          </p:cNvPr>
          <p:cNvSpPr/>
          <p:nvPr/>
        </p:nvSpPr>
        <p:spPr>
          <a:xfrm rot="5400000">
            <a:off x="5515333" y="-5295572"/>
            <a:ext cx="1161337"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Titel 1">
            <a:extLst>
              <a:ext uri="{FF2B5EF4-FFF2-40B4-BE49-F238E27FC236}">
                <a16:creationId xmlns:a16="http://schemas.microsoft.com/office/drawing/2014/main" id="{6D61502B-4778-8644-A8FE-4AD7BC970E12}"/>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Anforderungen</a:t>
            </a:r>
          </a:p>
        </p:txBody>
      </p:sp>
      <p:sp>
        <p:nvSpPr>
          <p:cNvPr id="8" name="Rechteck 7">
            <a:extLst>
              <a:ext uri="{FF2B5EF4-FFF2-40B4-BE49-F238E27FC236}">
                <a16:creationId xmlns:a16="http://schemas.microsoft.com/office/drawing/2014/main" id="{D99B5774-2D6A-374F-BC0D-DF7DAF5D8B19}"/>
              </a:ext>
            </a:extLst>
          </p:cNvPr>
          <p:cNvSpPr/>
          <p:nvPr/>
        </p:nvSpPr>
        <p:spPr>
          <a:xfrm>
            <a:off x="822162" y="1916882"/>
            <a:ext cx="10250651" cy="4386394"/>
          </a:xfrm>
          <a:prstGeom prst="rect">
            <a:avLst/>
          </a:prstGeom>
        </p:spPr>
        <p:txBody>
          <a:bodyPr wrap="square">
            <a:spAutoFit/>
          </a:bodyPr>
          <a:lstStyle/>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Das System soll eine Kommunikation zwischen dem Host und den Guests bereitstellen, ohne dass sich die gesamte Party vor den DJ versammelt</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Das System soll eine Feedback Feature beinhalten, mit Hilfe dessen der Host eine Rückmeldung von den Guests erhält</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Das System soll dem Host auf Anfrage die passenden Lieder in einer Liste bereitstellen</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Das System soll den User authentisieren, um die Einzigartigkeit des Users zu gewährleisten, um keine Manipulation der Playlists durchführen zu können</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Das System soll zwischen verschiedenen Veranstaltungen unterscheiden können</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Die Guests müssen in der Lage sein ihre passende Veranstaltung ohne großen Aufwand zu suchen und beitreten</a:t>
            </a: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Dem Guest soll die Möglichkeit geboten werden auf Events des Host auf Wunsch zu </a:t>
            </a:r>
            <a:r>
              <a:rPr lang="de-DE" dirty="0" err="1">
                <a:latin typeface="SF Compact Display Light" panose="020B0304030202060204" pitchFamily="34" charset="77"/>
                <a:ea typeface="SF Pro Display" pitchFamily="2" charset="0"/>
                <a:cs typeface="Times New Roman" panose="02020603050405020304" pitchFamily="18" charset="0"/>
              </a:rPr>
              <a:t>subscriben</a:t>
            </a:r>
            <a:endParaRPr lang="de-DE" dirty="0">
              <a:latin typeface="SF Compact Display Light" panose="020B0304030202060204" pitchFamily="34" charset="77"/>
              <a:ea typeface="SF Pro Display" pitchFamily="2" charset="0"/>
              <a:cs typeface="Times New Roman" panose="02020603050405020304" pitchFamily="18" charset="0"/>
            </a:endParaRPr>
          </a:p>
          <a:p>
            <a:pPr marL="342900" lvl="0" indent="-342900">
              <a:lnSpc>
                <a:spcPct val="120000"/>
              </a:lnSpc>
              <a:buFont typeface="Symbol" pitchFamily="2" charset="2"/>
              <a:buChar char=""/>
            </a:pPr>
            <a:r>
              <a:rPr lang="de-DE" dirty="0">
                <a:latin typeface="SF Compact Display Light" panose="020B0304030202060204" pitchFamily="34" charset="77"/>
                <a:ea typeface="SF Pro Display" pitchFamily="2" charset="0"/>
                <a:cs typeface="Times New Roman" panose="02020603050405020304" pitchFamily="18" charset="0"/>
              </a:rPr>
              <a:t>Das System soll nur Daten nutzen, die für die Umsetzung der Ziele des Projekts relevant sind um das Recht auf Datenschutz des Users nicht zu verletzen</a:t>
            </a:r>
          </a:p>
        </p:txBody>
      </p:sp>
    </p:spTree>
    <p:extLst>
      <p:ext uri="{BB962C8B-B14F-4D97-AF65-F5344CB8AC3E}">
        <p14:creationId xmlns:p14="http://schemas.microsoft.com/office/powerpoint/2010/main" val="1519194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a:off x="4916795" y="-4096992"/>
            <a:ext cx="2358403"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822162" y="1337194"/>
            <a:ext cx="10250651" cy="1841017"/>
          </a:xfrm>
          <a:prstGeom prst="rect">
            <a:avLst/>
          </a:prstGeom>
        </p:spPr>
        <p:txBody>
          <a:bodyPr wrap="square">
            <a:spAutoFit/>
          </a:bodyPr>
          <a:lstStyle/>
          <a:p>
            <a:pPr>
              <a:lnSpc>
                <a:spcPct val="150000"/>
              </a:lnSpc>
            </a:pPr>
            <a:r>
              <a:rPr lang="de-DE" sz="1600" b="1" dirty="0">
                <a:latin typeface="SF Compact Display Light" panose="020B0304030202060204" pitchFamily="34" charset="77"/>
                <a:ea typeface="SF Pro Display" pitchFamily="2" charset="0"/>
                <a:cs typeface="Times New Roman" panose="02020603050405020304" pitchFamily="18" charset="0"/>
              </a:rPr>
              <a:t>Guest1 	</a:t>
            </a:r>
            <a:r>
              <a:rPr lang="de-DE" sz="1600" dirty="0">
                <a:latin typeface="SF Compact Display Light" panose="020B0304030202060204" pitchFamily="34" charset="77"/>
                <a:ea typeface="SF Pro Display" pitchFamily="2" charset="0"/>
                <a:cs typeface="Times New Roman" panose="02020603050405020304" pitchFamily="18" charset="0"/>
              </a:rPr>
              <a:t>nutzt die volle Anwendungslogik</a:t>
            </a:r>
          </a:p>
          <a:p>
            <a:pPr>
              <a:lnSpc>
                <a:spcPct val="150000"/>
              </a:lnSpc>
            </a:pPr>
            <a:r>
              <a:rPr lang="de-DE" sz="1600" b="1" dirty="0">
                <a:latin typeface="SF Compact Display Light" panose="020B0304030202060204" pitchFamily="34" charset="77"/>
                <a:ea typeface="SF Pro Display" pitchFamily="2" charset="0"/>
                <a:cs typeface="Times New Roman" panose="02020603050405020304" pitchFamily="18" charset="0"/>
              </a:rPr>
              <a:t>Guest2 	</a:t>
            </a:r>
            <a:r>
              <a:rPr lang="de-DE" sz="1600" dirty="0">
                <a:latin typeface="SF Compact Display Light" panose="020B0304030202060204" pitchFamily="34" charset="77"/>
                <a:ea typeface="SF Pro Display" pitchFamily="2" charset="0"/>
                <a:cs typeface="Times New Roman" panose="02020603050405020304" pitchFamily="18" charset="0"/>
              </a:rPr>
              <a:t>nutzt nur das Teilen von Musik</a:t>
            </a:r>
          </a:p>
          <a:p>
            <a:pPr>
              <a:lnSpc>
                <a:spcPct val="150000"/>
              </a:lnSpc>
            </a:pPr>
            <a:r>
              <a:rPr lang="de-DE" sz="1600" b="1" dirty="0">
                <a:latin typeface="SF Compact Display Light" panose="020B0304030202060204" pitchFamily="34" charset="77"/>
                <a:ea typeface="SF Pro Display" pitchFamily="2" charset="0"/>
                <a:cs typeface="Times New Roman" panose="02020603050405020304" pitchFamily="18" charset="0"/>
              </a:rPr>
              <a:t>Guest3 	</a:t>
            </a:r>
            <a:r>
              <a:rPr lang="de-DE" sz="1600" dirty="0">
                <a:latin typeface="SF Compact Display Light" panose="020B0304030202060204" pitchFamily="34" charset="77"/>
                <a:ea typeface="SF Pro Display" pitchFamily="2" charset="0"/>
                <a:cs typeface="Times New Roman" panose="02020603050405020304" pitchFamily="18" charset="0"/>
              </a:rPr>
              <a:t>nutzt nur das Feedback System</a:t>
            </a:r>
          </a:p>
          <a:p>
            <a:pPr>
              <a:lnSpc>
                <a:spcPct val="150000"/>
              </a:lnSpc>
            </a:pPr>
            <a:r>
              <a:rPr lang="de-DE" sz="1600" b="1" dirty="0">
                <a:latin typeface="SF Compact Display Light" panose="020B0304030202060204" pitchFamily="34" charset="77"/>
                <a:ea typeface="SF Pro Display" pitchFamily="2" charset="0"/>
                <a:cs typeface="Times New Roman" panose="02020603050405020304" pitchFamily="18" charset="0"/>
              </a:rPr>
              <a:t>Host 	</a:t>
            </a:r>
            <a:r>
              <a:rPr lang="de-DE" sz="1600" dirty="0">
                <a:latin typeface="SF Compact Display Light" panose="020B0304030202060204" pitchFamily="34" charset="77"/>
                <a:ea typeface="SF Pro Display" pitchFamily="2" charset="0"/>
                <a:cs typeface="Times New Roman" panose="02020603050405020304" pitchFamily="18" charset="0"/>
              </a:rPr>
              <a:t>nutzt das System für das Feedback von den Usern und den Musikwunsch der Guests zu erfahren</a:t>
            </a:r>
          </a:p>
          <a:p>
            <a:pPr>
              <a:lnSpc>
                <a:spcPct val="120000"/>
              </a:lnSpc>
            </a:pPr>
            <a:endParaRPr lang="de-DE" sz="1600" dirty="0">
              <a:latin typeface="SF Compact Display Light" panose="020B0304030202060204" pitchFamily="34" charset="77"/>
              <a:ea typeface="SF Pro Display" pitchFamily="2" charset="0"/>
              <a:cs typeface="Times New Roman" panose="02020603050405020304" pitchFamily="18" charset="0"/>
            </a:endParaRPr>
          </a:p>
        </p:txBody>
      </p:sp>
      <p:sp>
        <p:nvSpPr>
          <p:cNvPr id="2" name="Rechteck 1">
            <a:extLst>
              <a:ext uri="{FF2B5EF4-FFF2-40B4-BE49-F238E27FC236}">
                <a16:creationId xmlns:a16="http://schemas.microsoft.com/office/drawing/2014/main" id="{051EB44C-1F1F-D346-8D63-9D74BBDFD26D}"/>
              </a:ext>
            </a:extLst>
          </p:cNvPr>
          <p:cNvSpPr/>
          <p:nvPr/>
        </p:nvSpPr>
        <p:spPr>
          <a:xfrm>
            <a:off x="822162" y="3696478"/>
            <a:ext cx="10250651" cy="2234458"/>
          </a:xfrm>
          <a:prstGeom prst="rect">
            <a:avLst/>
          </a:prstGeom>
        </p:spPr>
        <p:txBody>
          <a:bodyPr wrap="square">
            <a:spAutoFit/>
          </a:bodyPr>
          <a:lstStyle/>
          <a:p>
            <a:pPr>
              <a:lnSpc>
                <a:spcPct val="120000"/>
              </a:lnSpc>
            </a:pPr>
            <a:r>
              <a:rPr lang="de-DE" sz="1600" dirty="0">
                <a:latin typeface="SF Compact Display Medium" panose="020B0504030202060204" pitchFamily="34" charset="77"/>
                <a:ea typeface="SF Pro Display" pitchFamily="2" charset="0"/>
              </a:rPr>
              <a:t>User Journey #1 (Guest #1)</a:t>
            </a:r>
          </a:p>
          <a:p>
            <a:pPr marL="342900" indent="-342900">
              <a:lnSpc>
                <a:spcPct val="150000"/>
              </a:lnSpc>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Guest ist auf der Homepage, meldet sich mit seinem </a:t>
            </a:r>
            <a:r>
              <a:rPr lang="de-DE" sz="1600" dirty="0" err="1">
                <a:latin typeface="SF Compact Display Light" panose="020B0304030202060204" pitchFamily="34" charset="77"/>
                <a:ea typeface="SF Pro Display" pitchFamily="2" charset="0"/>
                <a:cs typeface="Times New Roman" panose="02020603050405020304" pitchFamily="18" charset="0"/>
              </a:rPr>
              <a:t>Spotify</a:t>
            </a:r>
            <a:r>
              <a:rPr lang="de-DE" sz="1600" dirty="0">
                <a:latin typeface="SF Compact Display Light" panose="020B0304030202060204" pitchFamily="34" charset="77"/>
                <a:ea typeface="SF Pro Display" pitchFamily="2" charset="0"/>
                <a:cs typeface="Times New Roman" panose="02020603050405020304" pitchFamily="18" charset="0"/>
              </a:rPr>
              <a:t> Account an.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Dem Guest wird Vorgeschlagen auf zukünftige Events zuzugreifen.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Guest bestätigt die Teilnahme an Events und Teilt im nächsten Screen seine Musik mit.</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Dem Guest wird die Liste angezeigt die an das System geschickt werden kann.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Das System bearbeitet die Liste und schickt sie weiter an den Host.</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Guest hat die Möglichkeit auf Events zu reagieren um zu signalisieren, dass ihm die Musik gefällt / nicht gefällt.</a:t>
            </a:r>
          </a:p>
        </p:txBody>
      </p:sp>
      <p:sp>
        <p:nvSpPr>
          <p:cNvPr id="12" name="Titel 1">
            <a:extLst>
              <a:ext uri="{FF2B5EF4-FFF2-40B4-BE49-F238E27FC236}">
                <a16:creationId xmlns:a16="http://schemas.microsoft.com/office/drawing/2014/main" id="{09E62964-4D71-B140-87CC-EE9F74B92B07}"/>
              </a:ext>
            </a:extLst>
          </p:cNvPr>
          <p:cNvSpPr txBox="1">
            <a:spLocks/>
          </p:cNvSpPr>
          <p:nvPr/>
        </p:nvSpPr>
        <p:spPr>
          <a:xfrm>
            <a:off x="375902" y="129474"/>
            <a:ext cx="9767944"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Vier Arten von Usern</a:t>
            </a:r>
          </a:p>
        </p:txBody>
      </p:sp>
    </p:spTree>
    <p:extLst>
      <p:ext uri="{BB962C8B-B14F-4D97-AF65-F5344CB8AC3E}">
        <p14:creationId xmlns:p14="http://schemas.microsoft.com/office/powerpoint/2010/main" val="240906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525D3F20-96CD-AB45-883F-B406A43281ED}"/>
              </a:ext>
            </a:extLst>
          </p:cNvPr>
          <p:cNvSpPr/>
          <p:nvPr/>
        </p:nvSpPr>
        <p:spPr>
          <a:xfrm rot="5400000">
            <a:off x="4916800" y="-2667002"/>
            <a:ext cx="2358403" cy="1219200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Rechteck 1">
            <a:extLst>
              <a:ext uri="{FF2B5EF4-FFF2-40B4-BE49-F238E27FC236}">
                <a16:creationId xmlns:a16="http://schemas.microsoft.com/office/drawing/2014/main" id="{051EB44C-1F1F-D346-8D63-9D74BBDFD26D}"/>
              </a:ext>
            </a:extLst>
          </p:cNvPr>
          <p:cNvSpPr/>
          <p:nvPr/>
        </p:nvSpPr>
        <p:spPr>
          <a:xfrm>
            <a:off x="822162" y="323084"/>
            <a:ext cx="10250651" cy="1692771"/>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User Journey #2 (Guest #2)</a:t>
            </a:r>
          </a:p>
          <a:p>
            <a:pPr marL="342900" indent="-342900">
              <a:lnSpc>
                <a:spcPct val="150000"/>
              </a:lnSpc>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Guest ist auf der Homepage, meldet sich mit seinem </a:t>
            </a:r>
            <a:r>
              <a:rPr lang="de-DE" sz="1600" dirty="0" err="1">
                <a:latin typeface="SF Compact Display Light" panose="020B0304030202060204" pitchFamily="34" charset="77"/>
                <a:ea typeface="SF Pro Display" pitchFamily="2" charset="0"/>
                <a:cs typeface="Times New Roman" panose="02020603050405020304" pitchFamily="18" charset="0"/>
              </a:rPr>
              <a:t>Spotify</a:t>
            </a:r>
            <a:r>
              <a:rPr lang="de-DE" sz="1600" dirty="0">
                <a:latin typeface="SF Compact Display Light" panose="020B0304030202060204" pitchFamily="34" charset="77"/>
                <a:ea typeface="SF Pro Display" pitchFamily="2" charset="0"/>
                <a:cs typeface="Times New Roman" panose="02020603050405020304" pitchFamily="18" charset="0"/>
              </a:rPr>
              <a:t> Account an.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Dem Guest wird Vorgeschlagen auf zukünftige Events zuzugreifen.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Guest lehnt die Teilnahme an Events ab und Teilt im nächsten Screen seine Musik mit.</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Dem Guest wird die Liste angezeigt die an das System geschickt werden kann.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Das System bearbeitet die Liste und schickt sie weiter an den Host.</a:t>
            </a:r>
          </a:p>
        </p:txBody>
      </p:sp>
      <p:sp>
        <p:nvSpPr>
          <p:cNvPr id="6" name="Rechteck 5">
            <a:extLst>
              <a:ext uri="{FF2B5EF4-FFF2-40B4-BE49-F238E27FC236}">
                <a16:creationId xmlns:a16="http://schemas.microsoft.com/office/drawing/2014/main" id="{54DDC664-4757-C74B-BE18-978847BA8056}"/>
              </a:ext>
            </a:extLst>
          </p:cNvPr>
          <p:cNvSpPr/>
          <p:nvPr/>
        </p:nvSpPr>
        <p:spPr>
          <a:xfrm>
            <a:off x="822160" y="2521059"/>
            <a:ext cx="10250651" cy="1815882"/>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User Journey #3 (Guest #3)</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Guest erstellt einen </a:t>
            </a:r>
            <a:r>
              <a:rPr lang="de-DE" sz="1600" dirty="0" err="1">
                <a:latin typeface="SF Compact Display Light" panose="020B0304030202060204" pitchFamily="34" charset="77"/>
                <a:ea typeface="SF Pro Display" pitchFamily="2" charset="0"/>
                <a:cs typeface="Times New Roman" panose="02020603050405020304" pitchFamily="18" charset="0"/>
              </a:rPr>
              <a:t>Acc</a:t>
            </a:r>
            <a:r>
              <a:rPr lang="de-DE" sz="1600" dirty="0">
                <a:latin typeface="SF Compact Display Light" panose="020B0304030202060204" pitchFamily="34" charset="77"/>
                <a:ea typeface="SF Pro Display" pitchFamily="2" charset="0"/>
                <a:cs typeface="Times New Roman" panose="02020603050405020304" pitchFamily="18" charset="0"/>
              </a:rPr>
              <a:t>. um sich bei dem Dienst anzumelden.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Guest sucht seine Veranstaltung und tritt dieser bei.</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Dem Guest wird Vorgeschlagen auf zukünftige Events zuzugreifen.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Guest bestätigt die Teilnahme an Events und Teilt im nächsten Screen seine Musik mit.</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Guest hat die Möglichkeit auf Events zu reagieren um zu signalisieren, dass ihm die Musik gefällt / nicht gefällt.</a:t>
            </a:r>
          </a:p>
        </p:txBody>
      </p:sp>
      <p:sp>
        <p:nvSpPr>
          <p:cNvPr id="7" name="Rechteck 6">
            <a:extLst>
              <a:ext uri="{FF2B5EF4-FFF2-40B4-BE49-F238E27FC236}">
                <a16:creationId xmlns:a16="http://schemas.microsoft.com/office/drawing/2014/main" id="{E00E95B9-70DE-2343-B68B-D9404799FE51}"/>
              </a:ext>
            </a:extLst>
          </p:cNvPr>
          <p:cNvSpPr/>
          <p:nvPr/>
        </p:nvSpPr>
        <p:spPr>
          <a:xfrm>
            <a:off x="822159" y="4842145"/>
            <a:ext cx="10250651" cy="1815882"/>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User Journey #4 (Host)</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Host meldet sich mit seinem </a:t>
            </a:r>
            <a:r>
              <a:rPr lang="de-DE" sz="1600" dirty="0" err="1">
                <a:latin typeface="SF Compact Display Light" panose="020B0304030202060204" pitchFamily="34" charset="77"/>
                <a:ea typeface="SF Pro Display" pitchFamily="2" charset="0"/>
                <a:cs typeface="Times New Roman" panose="02020603050405020304" pitchFamily="18" charset="0"/>
              </a:rPr>
              <a:t>Spotify</a:t>
            </a:r>
            <a:r>
              <a:rPr lang="de-DE" sz="1600" dirty="0">
                <a:latin typeface="SF Compact Display Light" panose="020B0304030202060204" pitchFamily="34" charset="77"/>
                <a:ea typeface="SF Pro Display" pitchFamily="2" charset="0"/>
                <a:cs typeface="Times New Roman" panose="02020603050405020304" pitchFamily="18" charset="0"/>
              </a:rPr>
              <a:t> Account an.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Host erstellt eine Veranstaltung.</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Host erhält im laufe der Veranstaltung eine vom System erstellte Liste von Liedern, die den </a:t>
            </a:r>
            <a:r>
              <a:rPr lang="de-DE" sz="1600" dirty="0" err="1">
                <a:latin typeface="SF Compact Display Light" panose="020B0304030202060204" pitchFamily="34" charset="77"/>
                <a:ea typeface="SF Pro Display" pitchFamily="2" charset="0"/>
                <a:cs typeface="Times New Roman" panose="02020603050405020304" pitchFamily="18" charset="0"/>
              </a:rPr>
              <a:t>HörerInnen</a:t>
            </a:r>
            <a:r>
              <a:rPr lang="de-DE" sz="1600" dirty="0">
                <a:latin typeface="SF Compact Display Light" panose="020B0304030202060204" pitchFamily="34" charset="77"/>
                <a:ea typeface="SF Pro Display" pitchFamily="2" charset="0"/>
                <a:cs typeface="Times New Roman" panose="02020603050405020304" pitchFamily="18" charset="0"/>
              </a:rPr>
              <a:t> gefallen</a:t>
            </a:r>
          </a:p>
          <a:p>
            <a:pPr marL="342900" indent="-342900">
              <a:buFont typeface="+mj-lt"/>
              <a:buAutoNum type="arabicPeriod"/>
            </a:pPr>
            <a:r>
              <a:rPr lang="de-DE" sz="1600" dirty="0">
                <a:latin typeface="SF Compact Display Light" panose="020B0304030202060204" pitchFamily="34" charset="77"/>
                <a:ea typeface="SF Pro Display" pitchFamily="2" charset="0"/>
                <a:cs typeface="Times New Roman" panose="02020603050405020304" pitchFamily="18" charset="0"/>
              </a:rPr>
              <a:t>Der Host startet ein Event, um von den Gästen Feedback zu bekommen, ob die gespielte Musik den Erwartungen entspricht.</a:t>
            </a:r>
          </a:p>
        </p:txBody>
      </p:sp>
    </p:spTree>
    <p:extLst>
      <p:ext uri="{BB962C8B-B14F-4D97-AF65-F5344CB8AC3E}">
        <p14:creationId xmlns:p14="http://schemas.microsoft.com/office/powerpoint/2010/main" val="188615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rot="5400000">
            <a:off x="5947351" y="-4613189"/>
            <a:ext cx="330046" cy="122247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91703" y="1324535"/>
            <a:ext cx="3599797" cy="5288114"/>
          </a:xfrm>
          <a:prstGeom prst="rect">
            <a:avLst/>
          </a:prstGeom>
        </p:spPr>
        <p:txBody>
          <a:bodyPr wrap="square">
            <a:spAutoFit/>
          </a:bodyPr>
          <a:lstStyle/>
          <a:p>
            <a:r>
              <a:rPr lang="de-DE" sz="1600" dirty="0" err="1">
                <a:latin typeface="SF Compact Display Medium" panose="020B0504030202060204" pitchFamily="34" charset="77"/>
                <a:ea typeface="SF Pro Display" pitchFamily="2" charset="0"/>
              </a:rPr>
              <a:t>Architekturell</a:t>
            </a:r>
            <a:endParaRPr lang="de-DE" sz="1600" dirty="0">
              <a:latin typeface="SF Compact Display Medium" panose="020B0504030202060204" pitchFamily="34" charset="77"/>
              <a:ea typeface="SF Pro Display" pitchFamily="2" charset="0"/>
            </a:endParaRPr>
          </a:p>
          <a:p>
            <a:endParaRPr lang="de-DE" sz="1600" dirty="0">
              <a:latin typeface="SF Compact Display Medium" panose="020B0504030202060204" pitchFamily="34" charset="77"/>
              <a:ea typeface="SF Pro Display" pitchFamily="2" charset="0"/>
            </a:endParaRP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Starke Abhängigkeit von Drittanbietern (Projektidee steht und fällt mit APIs)</a:t>
            </a:r>
          </a:p>
          <a:p>
            <a:pPr marL="742950" lvl="1" indent="-28575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Während der Entwicklung können neue Restriktionen für die Nutzung der API eingeführt werden</a:t>
            </a:r>
          </a:p>
          <a:p>
            <a:pPr marL="742950" lvl="1" indent="-28575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Datenstrukturen und Zugriffe können geändert werden</a:t>
            </a:r>
          </a:p>
          <a:p>
            <a:pPr marL="742950" lvl="1" indent="-285750">
              <a:lnSpc>
                <a:spcPct val="120000"/>
              </a:lnSpc>
              <a:buFont typeface="Symbol" pitchFamily="2" charset="2"/>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Anbieter können die Kosten für die Nutzung frei bestimmen</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Datenunabhängige Struktur kann nicht gewährleistet werden</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Integrität der Datenbank kann nicht sichergestellt werden</a:t>
            </a:r>
          </a:p>
        </p:txBody>
      </p:sp>
      <p:sp>
        <p:nvSpPr>
          <p:cNvPr id="2" name="Rechteck 1">
            <a:extLst>
              <a:ext uri="{FF2B5EF4-FFF2-40B4-BE49-F238E27FC236}">
                <a16:creationId xmlns:a16="http://schemas.microsoft.com/office/drawing/2014/main" id="{8F189A46-E4C9-E348-93A9-BD6BBF7293B2}"/>
              </a:ext>
            </a:extLst>
          </p:cNvPr>
          <p:cNvSpPr/>
          <p:nvPr/>
        </p:nvSpPr>
        <p:spPr>
          <a:xfrm>
            <a:off x="4353697" y="1324535"/>
            <a:ext cx="3550102" cy="4697183"/>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Kommunikation</a:t>
            </a:r>
          </a:p>
          <a:p>
            <a:endParaRPr lang="de-DE" sz="1600" dirty="0">
              <a:latin typeface="SF Compact Display Medium" panose="020B0504030202060204" pitchFamily="34" charset="77"/>
              <a:ea typeface="SF Pro Display" pitchFamily="2" charset="0"/>
            </a:endParaRP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Datenbankabfragen könnten bei Veranstaltungen mit vielen Gästen zu lange Dauern</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Während des Aktualisierens der Liste vorgeschlagener Lieder (wenn ein Lied gespielt wurde oder neue Vorschläge integriert werden) ist diese zu lange nicht sichtbar und der Host weiß nicht welche Musik gespielt werden soll</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Authentifizierung beim Streaming Anbieter ist nicht wie geplant mit einem </a:t>
            </a:r>
            <a:r>
              <a:rPr lang="de-DE" sz="1600" dirty="0" err="1">
                <a:latin typeface="SF Compact Display Light" panose="020B0304030202060204" pitchFamily="34" charset="77"/>
                <a:ea typeface="SF Pro Display" pitchFamily="2" charset="0"/>
                <a:cs typeface="Times New Roman" panose="02020603050405020304" pitchFamily="18" charset="0"/>
              </a:rPr>
              <a:t>redirect</a:t>
            </a:r>
            <a:r>
              <a:rPr lang="de-DE" sz="1600" dirty="0">
                <a:latin typeface="SF Compact Display Light" panose="020B0304030202060204" pitchFamily="34" charset="77"/>
                <a:ea typeface="SF Pro Display" pitchFamily="2" charset="0"/>
                <a:cs typeface="Times New Roman" panose="02020603050405020304" pitchFamily="18" charset="0"/>
              </a:rPr>
              <a:t> zur App des Anbieters möglich</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3565903"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Die Projektrisiken</a:t>
            </a:r>
          </a:p>
        </p:txBody>
      </p:sp>
      <p:sp>
        <p:nvSpPr>
          <p:cNvPr id="7" name="Rechteck 6">
            <a:extLst>
              <a:ext uri="{FF2B5EF4-FFF2-40B4-BE49-F238E27FC236}">
                <a16:creationId xmlns:a16="http://schemas.microsoft.com/office/drawing/2014/main" id="{688BB969-C039-6F43-8FBD-2449863DD2B2}"/>
              </a:ext>
            </a:extLst>
          </p:cNvPr>
          <p:cNvSpPr/>
          <p:nvPr/>
        </p:nvSpPr>
        <p:spPr>
          <a:xfrm>
            <a:off x="8265996" y="1324535"/>
            <a:ext cx="3550102" cy="4106252"/>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NutzerInnen</a:t>
            </a:r>
          </a:p>
          <a:p>
            <a:endParaRPr lang="de-DE" sz="1600" dirty="0">
              <a:latin typeface="SF Compact Display Medium" panose="020B0504030202060204" pitchFamily="34" charset="77"/>
              <a:ea typeface="SF Pro Display" pitchFamily="2" charset="0"/>
            </a:endParaRP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NutzerInnen könnten Datenschutzbedenken haben und ihre Streamingdaten nicht teilen wollen</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Login Prozess könnte zu lange dauern und NutzerInnen vergraulen</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Keine Übereinstimmungen bei den Musikwünschen der Zuhörenden</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NutzerInnen wissen Benutzername und Passwort ihres Streaming Anbieters nicht</a:t>
            </a:r>
          </a:p>
        </p:txBody>
      </p:sp>
    </p:spTree>
    <p:extLst>
      <p:ext uri="{BB962C8B-B14F-4D97-AF65-F5344CB8AC3E}">
        <p14:creationId xmlns:p14="http://schemas.microsoft.com/office/powerpoint/2010/main" val="339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rot="5400000">
            <a:off x="5947351" y="-4613189"/>
            <a:ext cx="330046" cy="122247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91703" y="1324535"/>
            <a:ext cx="5661413" cy="5288114"/>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Technisch</a:t>
            </a:r>
          </a:p>
          <a:p>
            <a:endParaRPr lang="de-DE" sz="1600" dirty="0">
              <a:latin typeface="SF Compact Display Medium" panose="020B0504030202060204" pitchFamily="34" charset="77"/>
              <a:ea typeface="SF Pro Display" pitchFamily="2" charset="0"/>
            </a:endParaRPr>
          </a:p>
          <a:p>
            <a:pPr marL="285750" indent="-285750">
              <a:lnSpc>
                <a:spcPct val="120000"/>
              </a:lnSpc>
              <a:buFont typeface="Arial" panose="020B0604020202020204" pitchFamily="34" charset="0"/>
              <a:buChar char="•"/>
            </a:pPr>
            <a:r>
              <a:rPr lang="de-DE" sz="1600" dirty="0" err="1">
                <a:latin typeface="SF Compact Display Light" panose="020B0304030202060204" pitchFamily="34" charset="77"/>
                <a:ea typeface="SF Pro Display" pitchFamily="2" charset="0"/>
                <a:cs typeface="Times New Roman" panose="02020603050405020304" pitchFamily="18" charset="0"/>
              </a:rPr>
              <a:t>Bottlenecks</a:t>
            </a:r>
            <a:r>
              <a:rPr lang="de-DE" sz="1600" dirty="0">
                <a:latin typeface="SF Compact Display Light" panose="020B0304030202060204" pitchFamily="34" charset="77"/>
                <a:ea typeface="SF Pro Display" pitchFamily="2" charset="0"/>
                <a:cs typeface="Times New Roman" panose="02020603050405020304" pitchFamily="18" charset="0"/>
              </a:rPr>
              <a:t> bei Server u. Datenbank</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Persistenz -&gt; Daten können bei Systemabsturz verloren gehen (besonders gespielte Lieder u. Präferenzen der Zuhörenden)</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Das identifizieren verschiedener Versionen des gleichen Songs kann scheitern -&gt; Song wird mehrmals gespielt bzw. nicht obwohl er vielen gefällt</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API des Streaming Anbieters ist instabil und zwischenzeitlich nicht erreichbar</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Der Push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a:t>
            </a:r>
            <a:r>
              <a:rPr lang="de-DE" sz="1600" dirty="0">
                <a:latin typeface="SF Compact Display Light" panose="020B0304030202060204" pitchFamily="34" charset="77"/>
                <a:ea typeface="SF Pro Display" pitchFamily="2" charset="0"/>
                <a:cs typeface="Times New Roman" panose="02020603050405020304" pitchFamily="18" charset="0"/>
              </a:rPr>
              <a:t> Service funktioniert anders anders als erwartet, kann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Notifications</a:t>
            </a:r>
            <a:r>
              <a:rPr lang="de-DE" sz="1600" dirty="0">
                <a:latin typeface="SF Compact Display Light" panose="020B0304030202060204" pitchFamily="34" charset="77"/>
                <a:ea typeface="SF Pro Display" pitchFamily="2" charset="0"/>
                <a:cs typeface="Times New Roman" panose="02020603050405020304" pitchFamily="18" charset="0"/>
              </a:rPr>
              <a:t> nicht zustellen bzw. den User nicht benachrichtigen</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benötigten Ressourcen werden durch die API nicht zur Verfügung gestellt</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Anwendungslogik zum finden passender Lieder kommt in angemessener Zeit zu keinem Ergebnis</a:t>
            </a:r>
          </a:p>
        </p:txBody>
      </p:sp>
      <p:sp>
        <p:nvSpPr>
          <p:cNvPr id="2" name="Rechteck 1">
            <a:extLst>
              <a:ext uri="{FF2B5EF4-FFF2-40B4-BE49-F238E27FC236}">
                <a16:creationId xmlns:a16="http://schemas.microsoft.com/office/drawing/2014/main" id="{8F189A46-E4C9-E348-93A9-BD6BBF7293B2}"/>
              </a:ext>
            </a:extLst>
          </p:cNvPr>
          <p:cNvSpPr/>
          <p:nvPr/>
        </p:nvSpPr>
        <p:spPr>
          <a:xfrm>
            <a:off x="6461767" y="1324535"/>
            <a:ext cx="2621054" cy="4992649"/>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Organisation</a:t>
            </a:r>
          </a:p>
          <a:p>
            <a:endParaRPr lang="de-DE" sz="1600" dirty="0">
              <a:latin typeface="SF Compact Display Medium" panose="020B0504030202060204" pitchFamily="34" charset="77"/>
              <a:ea typeface="SF Pro Display" pitchFamily="2" charset="0"/>
            </a:endParaRP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Es besteht Gefahr, dass lediglich Musikvorschläge generiert werden, die für eine Party unbrauchbar sind (Musik zu langsam, zu traurig, etc.)</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Anwendungslogik schafft es nicht eine faire Verteilung der gespielten Musik zu ermöglichen (Musik die nur einem/wenigen NutzerInnen gefällt)</a:t>
            </a:r>
          </a:p>
          <a:p>
            <a:pPr marL="285750" indent="-285750">
              <a:lnSpc>
                <a:spcPct val="120000"/>
              </a:lnSpc>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4891042"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Die Projektrisiken - 2</a:t>
            </a:r>
          </a:p>
        </p:txBody>
      </p:sp>
      <p:sp>
        <p:nvSpPr>
          <p:cNvPr id="7" name="Rechteck 6">
            <a:extLst>
              <a:ext uri="{FF2B5EF4-FFF2-40B4-BE49-F238E27FC236}">
                <a16:creationId xmlns:a16="http://schemas.microsoft.com/office/drawing/2014/main" id="{688BB969-C039-6F43-8FBD-2449863DD2B2}"/>
              </a:ext>
            </a:extLst>
          </p:cNvPr>
          <p:cNvSpPr/>
          <p:nvPr/>
        </p:nvSpPr>
        <p:spPr>
          <a:xfrm>
            <a:off x="9491472" y="1324535"/>
            <a:ext cx="2324626" cy="3515321"/>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Kompetenzorientiert</a:t>
            </a:r>
          </a:p>
          <a:p>
            <a:endParaRPr lang="de-DE" sz="1600" dirty="0">
              <a:latin typeface="SF Compact Display Medium" panose="020B0504030202060204" pitchFamily="34" charset="77"/>
              <a:ea typeface="SF Pro Display" pitchFamily="2" charset="0"/>
            </a:endParaRP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Fehlende Erfahrung bei der Umsetzung großer Projekte insbesondere Zeitmanagement</a:t>
            </a:r>
          </a:p>
          <a:p>
            <a:pPr marL="285750" indent="-285750">
              <a:lnSpc>
                <a:spcPct val="120000"/>
              </a:lnSpc>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Fehlende Erfahrung mit dem versenden von Push </a:t>
            </a:r>
            <a:r>
              <a:rPr lang="de-DE" sz="1600" dirty="0" err="1">
                <a:latin typeface="SF Compact Display Light" panose="020B0304030202060204" pitchFamily="34" charset="77"/>
                <a:ea typeface="SF Pro Display" pitchFamily="2" charset="0"/>
                <a:cs typeface="Times New Roman" panose="02020603050405020304" pitchFamily="18" charset="0"/>
              </a:rPr>
              <a:t>Notifications</a:t>
            </a:r>
            <a:endParaRPr lang="de-DE" sz="1600" dirty="0">
              <a:latin typeface="SF Compact Display Light" panose="020B0304030202060204" pitchFamily="34" charset="77"/>
              <a:ea typeface="SF Pro Display" pitchFamily="2" charset="0"/>
              <a:cs typeface="Times New Roman" panose="02020603050405020304" pitchFamily="18" charset="0"/>
            </a:endParaRPr>
          </a:p>
          <a:p>
            <a:pPr marL="285750" indent="-285750">
              <a:lnSpc>
                <a:spcPct val="120000"/>
              </a:lnSpc>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p:txBody>
      </p:sp>
    </p:spTree>
    <p:extLst>
      <p:ext uri="{BB962C8B-B14F-4D97-AF65-F5344CB8AC3E}">
        <p14:creationId xmlns:p14="http://schemas.microsoft.com/office/powerpoint/2010/main" val="2749434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23845B2-008D-0A49-B164-B91196A6112F}"/>
              </a:ext>
            </a:extLst>
          </p:cNvPr>
          <p:cNvSpPr/>
          <p:nvPr/>
        </p:nvSpPr>
        <p:spPr>
          <a:xfrm>
            <a:off x="6858000" y="0"/>
            <a:ext cx="5334003"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Rechteck 3">
            <a:extLst>
              <a:ext uri="{FF2B5EF4-FFF2-40B4-BE49-F238E27FC236}">
                <a16:creationId xmlns:a16="http://schemas.microsoft.com/office/drawing/2014/main" id="{667AB5CA-2BC4-6947-BD52-A47ED5862A12}"/>
              </a:ext>
            </a:extLst>
          </p:cNvPr>
          <p:cNvSpPr/>
          <p:nvPr/>
        </p:nvSpPr>
        <p:spPr>
          <a:xfrm>
            <a:off x="375902" y="1471387"/>
            <a:ext cx="6096000" cy="3829253"/>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Beschreibung</a:t>
            </a:r>
          </a:p>
          <a:p>
            <a:pPr>
              <a:lnSpc>
                <a:spcPct val="130000"/>
              </a:lnSpc>
            </a:pPr>
            <a:r>
              <a:rPr lang="de-DE" sz="1600" dirty="0">
                <a:latin typeface="SF Compact Display Light" panose="020B0304030202060204" pitchFamily="34" charset="77"/>
                <a:ea typeface="SF Pro Display" pitchFamily="2" charset="0"/>
                <a:cs typeface="Times New Roman" panose="02020603050405020304" pitchFamily="18" charset="0"/>
              </a:rPr>
              <a:t>Im bestmöglichen Fall soll eine Authentifizierung der NutzerInnen über eine Weiterleitung zur App des Anbieters auf dem Smartphone erfolgen. Dies soll durch die Nutzung von </a:t>
            </a:r>
            <a:r>
              <a:rPr lang="de-DE" sz="1600" dirty="0" err="1">
                <a:latin typeface="SF Compact Display Light" panose="020B0304030202060204" pitchFamily="34" charset="77"/>
                <a:ea typeface="SF Pro Display" pitchFamily="2" charset="0"/>
                <a:cs typeface="Times New Roman" panose="02020603050405020304" pitchFamily="18" charset="0"/>
              </a:rPr>
              <a:t>Deeplinks</a:t>
            </a:r>
            <a:r>
              <a:rPr lang="de-DE" sz="1600" dirty="0">
                <a:latin typeface="SF Compact Display Light" panose="020B0304030202060204" pitchFamily="34" charset="77"/>
                <a:ea typeface="SF Pro Display" pitchFamily="2" charset="0"/>
                <a:cs typeface="Times New Roman" panose="02020603050405020304" pitchFamily="18" charset="0"/>
              </a:rPr>
              <a:t> ermöglicht werden. Dort kann dann der Nutzung zugestimmt und die zu teilenden Daten gewählt werden. Dies ermöglicht ein Anmelden ohne die Eingabe eines Passwortes durch die NutzerInnen. Es ist davon auszugehen, dass der überwiegende Teil der NutzerInnen die App ihres jeweiligen Streaming Dienstes auf dem Smartphone installiert hat. Für die NutzerInnen, die die App nicht installiert haben soll eine Authentifizierung mit Email und Passwort ermöglicht werden.</a:t>
            </a:r>
          </a:p>
        </p:txBody>
      </p:sp>
      <p:sp>
        <p:nvSpPr>
          <p:cNvPr id="6" name="Titel 1">
            <a:extLst>
              <a:ext uri="{FF2B5EF4-FFF2-40B4-BE49-F238E27FC236}">
                <a16:creationId xmlns:a16="http://schemas.microsoft.com/office/drawing/2014/main" id="{D6B040AC-EF95-2F46-883C-21DB78EE63C7}"/>
              </a:ext>
            </a:extLst>
          </p:cNvPr>
          <p:cNvSpPr txBox="1">
            <a:spLocks/>
          </p:cNvSpPr>
          <p:nvPr/>
        </p:nvSpPr>
        <p:spPr>
          <a:xfrm>
            <a:off x="375902" y="129474"/>
            <a:ext cx="6096000" cy="1341913"/>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a:latin typeface="SF Pro Display" pitchFamily="2" charset="0"/>
                <a:ea typeface="SF Pro Display" pitchFamily="2" charset="0"/>
                <a:cs typeface="Arial" panose="020B0604020202020204" pitchFamily="34" charset="0"/>
              </a:rPr>
              <a:t>PoC 1 - User Authentication</a:t>
            </a:r>
          </a:p>
        </p:txBody>
      </p:sp>
      <p:sp>
        <p:nvSpPr>
          <p:cNvPr id="8" name="Rechteck 7">
            <a:extLst>
              <a:ext uri="{FF2B5EF4-FFF2-40B4-BE49-F238E27FC236}">
                <a16:creationId xmlns:a16="http://schemas.microsoft.com/office/drawing/2014/main" id="{D5A4FCE1-4241-A447-9850-BB74EC64D306}"/>
              </a:ext>
            </a:extLst>
          </p:cNvPr>
          <p:cNvSpPr/>
          <p:nvPr/>
        </p:nvSpPr>
        <p:spPr>
          <a:xfrm>
            <a:off x="7030995" y="285053"/>
            <a:ext cx="5161005" cy="5509200"/>
          </a:xfrm>
          <a:prstGeom prst="rect">
            <a:avLst/>
          </a:prstGeom>
        </p:spPr>
        <p:txBody>
          <a:bodyPr wrap="square">
            <a:spAutoFit/>
          </a:bodyPr>
          <a:lstStyle/>
          <a:p>
            <a:r>
              <a:rPr lang="de-DE" sz="1600" dirty="0">
                <a:latin typeface="SF Compact Display Medium" panose="020B0504030202060204" pitchFamily="34" charset="77"/>
                <a:ea typeface="SF Pro Display" pitchFamily="2" charset="0"/>
              </a:rPr>
              <a:t>Abgedeckte Projektrisiken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Authentifizierung beim Streaming Anbieter ist nicht wie geplant mit einem </a:t>
            </a:r>
            <a:r>
              <a:rPr lang="de-DE" sz="1600" dirty="0" err="1">
                <a:latin typeface="SF Compact Display Light" panose="020B0304030202060204" pitchFamily="34" charset="77"/>
                <a:ea typeface="SF Pro Display" pitchFamily="2" charset="0"/>
                <a:cs typeface="Times New Roman" panose="02020603050405020304" pitchFamily="18" charset="0"/>
              </a:rPr>
              <a:t>redirect</a:t>
            </a:r>
            <a:r>
              <a:rPr lang="de-DE" sz="1600" dirty="0">
                <a:latin typeface="SF Compact Display Light" panose="020B0304030202060204" pitchFamily="34" charset="77"/>
                <a:ea typeface="SF Pro Display" pitchFamily="2" charset="0"/>
                <a:cs typeface="Times New Roman" panose="02020603050405020304" pitchFamily="18" charset="0"/>
              </a:rPr>
              <a:t> zur App des Anbieters möglich</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Login Prozess könnte zu lange dauern und NutzerInnen vergraulen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NutzerInnen wissen Benutzername und Passwort ihres Streaming Anbieters nicht</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API des Streaming Anbieters ist instabil und zwischenzeitlich nicht erreichbar</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Exit-Kriterien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 Eine erfolgreiche Authentifizierung hat stattgefunden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 Die Anmeldung durch </a:t>
            </a:r>
            <a:r>
              <a:rPr lang="de-DE" sz="1600" dirty="0" err="1">
                <a:latin typeface="SF Compact Display Light" panose="020B0304030202060204" pitchFamily="34" charset="77"/>
                <a:ea typeface="SF Pro Display" pitchFamily="2" charset="0"/>
                <a:cs typeface="Times New Roman" panose="02020603050405020304" pitchFamily="18" charset="0"/>
              </a:rPr>
              <a:t>redirect</a:t>
            </a:r>
            <a:r>
              <a:rPr lang="de-DE" sz="1600" dirty="0">
                <a:latin typeface="SF Compact Display Light" panose="020B0304030202060204" pitchFamily="34" charset="77"/>
                <a:ea typeface="SF Pro Display" pitchFamily="2" charset="0"/>
                <a:cs typeface="Times New Roman" panose="02020603050405020304" pitchFamily="18" charset="0"/>
              </a:rPr>
              <a:t> ist möglich</a:t>
            </a:r>
          </a:p>
          <a:p>
            <a:pPr marL="285750" indent="-285750">
              <a:buFont typeface="Arial" panose="020B0604020202020204" pitchFamily="34" charset="0"/>
              <a:buChar char="•"/>
            </a:pPr>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Fail-Kriterien</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 Eine erfolgreiche Authentifizierung via </a:t>
            </a:r>
            <a:r>
              <a:rPr lang="de-DE" sz="1600" dirty="0" err="1">
                <a:latin typeface="SF Compact Display Light" panose="020B0304030202060204" pitchFamily="34" charset="77"/>
                <a:ea typeface="SF Pro Display" pitchFamily="2" charset="0"/>
                <a:cs typeface="Times New Roman" panose="02020603050405020304" pitchFamily="18" charset="0"/>
              </a:rPr>
              <a:t>redirect</a:t>
            </a:r>
            <a:r>
              <a:rPr lang="de-DE" sz="1600" dirty="0">
                <a:latin typeface="SF Compact Display Light" panose="020B0304030202060204" pitchFamily="34" charset="77"/>
                <a:ea typeface="SF Pro Display" pitchFamily="2" charset="0"/>
                <a:cs typeface="Times New Roman" panose="02020603050405020304" pitchFamily="18" charset="0"/>
              </a:rPr>
              <a:t> ist nicht möglich</a:t>
            </a:r>
          </a:p>
          <a:p>
            <a:endParaRPr lang="de-DE" sz="1600" dirty="0">
              <a:latin typeface="SF Compact Display Light" panose="020B0304030202060204" pitchFamily="34" charset="77"/>
              <a:ea typeface="SF Pro Display" pitchFamily="2" charset="0"/>
              <a:cs typeface="Times New Roman" panose="02020603050405020304" pitchFamily="18" charset="0"/>
            </a:endParaRPr>
          </a:p>
          <a:p>
            <a:r>
              <a:rPr lang="de-DE" sz="1600" dirty="0">
                <a:latin typeface="SF Compact Display Medium" panose="020B0504030202060204" pitchFamily="34" charset="77"/>
                <a:ea typeface="SF Pro Display" pitchFamily="2" charset="0"/>
              </a:rPr>
              <a:t>Fallbacks</a:t>
            </a:r>
          </a:p>
          <a:p>
            <a:pPr marL="285750" indent="-285750">
              <a:buFont typeface="Arial" panose="020B0604020202020204" pitchFamily="34" charset="0"/>
              <a:buChar char="•"/>
            </a:pPr>
            <a:r>
              <a:rPr lang="de-DE" sz="1600" dirty="0">
                <a:latin typeface="SF Compact Display Light" panose="020B0304030202060204" pitchFamily="34" charset="77"/>
                <a:ea typeface="SF Pro Display" pitchFamily="2" charset="0"/>
                <a:cs typeface="Times New Roman" panose="02020603050405020304" pitchFamily="18" charset="0"/>
              </a:rPr>
              <a:t>Die Anmeldung ist lediglich über Email und Passwort möglich</a:t>
            </a:r>
          </a:p>
        </p:txBody>
      </p:sp>
    </p:spTree>
    <p:extLst>
      <p:ext uri="{BB962C8B-B14F-4D97-AF65-F5344CB8AC3E}">
        <p14:creationId xmlns:p14="http://schemas.microsoft.com/office/powerpoint/2010/main" val="244837186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2438</Words>
  <Application>Microsoft Macintosh PowerPoint</Application>
  <PresentationFormat>Breitbild</PresentationFormat>
  <Paragraphs>212</Paragraphs>
  <Slides>16</Slides>
  <Notes>16</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16</vt:i4>
      </vt:variant>
    </vt:vector>
  </HeadingPairs>
  <TitlesOfParts>
    <vt:vector size="24" baseType="lpstr">
      <vt:lpstr>Arial</vt:lpstr>
      <vt:lpstr>Calibri</vt:lpstr>
      <vt:lpstr>Calibri Light</vt:lpstr>
      <vt:lpstr>SF Compact Display Light</vt:lpstr>
      <vt:lpstr>SF Compact Display Medium</vt:lpstr>
      <vt:lpstr>SF Pro Display</vt:lpstr>
      <vt:lpstr>Symbol</vt:lpstr>
      <vt:lpstr>Office</vt:lpstr>
      <vt:lpstr>Audit 2</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1</dc:title>
  <dc:creator>Carlos Christian Bystron (cbystron)</dc:creator>
  <cp:lastModifiedBy>Microsoft Office User</cp:lastModifiedBy>
  <cp:revision>47</cp:revision>
  <cp:lastPrinted>2020-12-13T20:45:12Z</cp:lastPrinted>
  <dcterms:created xsi:type="dcterms:W3CDTF">2020-11-26T16:10:31Z</dcterms:created>
  <dcterms:modified xsi:type="dcterms:W3CDTF">2020-12-13T20:45:43Z</dcterms:modified>
</cp:coreProperties>
</file>